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42" r:id="rId182"/>
    <p:sldId id="443" r:id="rId183"/>
    <p:sldId id="444" r:id="rId184"/>
    <p:sldId id="445" r:id="rId185"/>
    <p:sldId id="446" r:id="rId186"/>
    <p:sldId id="447" r:id="rId187"/>
    <p:sldId id="448" r:id="rId188"/>
    <p:sldId id="449" r:id="rId189"/>
    <p:sldId id="450" r:id="rId190"/>
    <p:sldId id="451" r:id="rId191"/>
    <p:sldId id="452" r:id="rId192"/>
    <p:sldId id="453" r:id="rId193"/>
    <p:sldId id="454" r:id="rId194"/>
    <p:sldId id="455" r:id="rId195"/>
    <p:sldId id="456" r:id="rId196"/>
    <p:sldId id="457" r:id="rId197"/>
    <p:sldId id="458" r:id="rId198"/>
    <p:sldId id="459" r:id="rId199"/>
    <p:sldId id="460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69" r:id="rId209"/>
    <p:sldId id="470" r:id="rId210"/>
    <p:sldId id="471" r:id="rId211"/>
    <p:sldId id="472" r:id="rId212"/>
    <p:sldId id="473" r:id="rId213"/>
    <p:sldId id="474" r:id="rId214"/>
    <p:sldId id="475" r:id="rId215"/>
    <p:sldId id="476" r:id="rId216"/>
    <p:sldId id="477" r:id="rId217"/>
    <p:sldId id="478" r:id="rId218"/>
    <p:sldId id="479" r:id="rId219"/>
    <p:sldId id="480" r:id="rId220"/>
    <p:sldId id="481" r:id="rId221"/>
    <p:sldId id="482" r:id="rId222"/>
    <p:sldId id="483" r:id="rId223"/>
    <p:sldId id="484" r:id="rId224"/>
    <p:sldId id="485" r:id="rId225"/>
    <p:sldId id="486" r:id="rId226"/>
    <p:sldId id="487" r:id="rId227"/>
    <p:sldId id="488" r:id="rId228"/>
    <p:sldId id="489" r:id="rId229"/>
    <p:sldId id="490" r:id="rId230"/>
    <p:sldId id="491" r:id="rId231"/>
    <p:sldId id="492" r:id="rId232"/>
    <p:sldId id="493" r:id="rId233"/>
    <p:sldId id="494" r:id="rId234"/>
    <p:sldId id="495" r:id="rId235"/>
    <p:sldId id="496" r:id="rId236"/>
    <p:sldId id="497" r:id="rId237"/>
    <p:sldId id="498" r:id="rId238"/>
    <p:sldId id="499" r:id="rId239"/>
    <p:sldId id="500" r:id="rId240"/>
    <p:sldId id="501" r:id="rId241"/>
    <p:sldId id="502" r:id="rId242"/>
    <p:sldId id="503" r:id="rId243"/>
    <p:sldId id="504" r:id="rId244"/>
    <p:sldId id="505" r:id="rId245"/>
    <p:sldId id="506" r:id="rId246"/>
    <p:sldId id="507" r:id="rId247"/>
    <p:sldId id="508" r:id="rId248"/>
    <p:sldId id="509" r:id="rId249"/>
    <p:sldId id="510" r:id="rId250"/>
    <p:sldId id="511" r:id="rId251"/>
    <p:sldId id="512" r:id="rId252"/>
    <p:sldId id="513" r:id="rId253"/>
    <p:sldId id="514" r:id="rId254"/>
    <p:sldId id="515" r:id="rId255"/>
    <p:sldId id="516" r:id="rId256"/>
    <p:sldId id="517" r:id="rId257"/>
    <p:sldId id="518" r:id="rId258"/>
    <p:sldId id="519" r:id="rId259"/>
    <p:sldId id="520" r:id="rId260"/>
    <p:sldId id="524" r:id="rId261"/>
    <p:sldId id="525" r:id="rId262"/>
    <p:sldId id="526" r:id="rId263"/>
    <p:sldId id="527" r:id="rId264"/>
    <p:sldId id="528" r:id="rId265"/>
    <p:sldId id="529" r:id="rId266"/>
    <p:sldId id="530" r:id="rId267"/>
    <p:sldId id="531" r:id="rId268"/>
    <p:sldId id="532" r:id="rId269"/>
    <p:sldId id="533" r:id="rId270"/>
    <p:sldId id="534" r:id="rId271"/>
    <p:sldId id="535" r:id="rId272"/>
    <p:sldId id="536" r:id="rId273"/>
    <p:sldId id="537" r:id="rId274"/>
    <p:sldId id="538" r:id="rId275"/>
    <p:sldId id="539" r:id="rId276"/>
    <p:sldId id="540" r:id="rId277"/>
    <p:sldId id="541" r:id="rId278"/>
    <p:sldId id="542" r:id="rId279"/>
    <p:sldId id="543" r:id="rId280"/>
    <p:sldId id="544" r:id="rId281"/>
    <p:sldId id="545" r:id="rId282"/>
    <p:sldId id="546" r:id="rId283"/>
    <p:sldId id="547" r:id="rId284"/>
    <p:sldId id="548" r:id="rId285"/>
    <p:sldId id="549" r:id="rId286"/>
    <p:sldId id="550" r:id="rId287"/>
    <p:sldId id="551" r:id="rId288"/>
    <p:sldId id="552" r:id="rId289"/>
    <p:sldId id="553" r:id="rId290"/>
    <p:sldId id="554" r:id="rId291"/>
    <p:sldId id="555" r:id="rId292"/>
    <p:sldId id="556" r:id="rId293"/>
    <p:sldId id="557" r:id="rId294"/>
    <p:sldId id="558" r:id="rId295"/>
    <p:sldId id="559" r:id="rId296"/>
    <p:sldId id="560" r:id="rId297"/>
    <p:sldId id="561" r:id="rId298"/>
    <p:sldId id="562" r:id="rId299"/>
    <p:sldId id="984" r:id="rId300"/>
    <p:sldId id="563" r:id="rId301"/>
    <p:sldId id="564" r:id="rId302"/>
    <p:sldId id="565" r:id="rId303"/>
    <p:sldId id="566" r:id="rId304"/>
    <p:sldId id="567" r:id="rId305"/>
    <p:sldId id="568" r:id="rId306"/>
    <p:sldId id="569" r:id="rId307"/>
    <p:sldId id="570" r:id="rId308"/>
    <p:sldId id="571" r:id="rId309"/>
    <p:sldId id="572" r:id="rId310"/>
    <p:sldId id="573" r:id="rId311"/>
    <p:sldId id="574" r:id="rId312"/>
    <p:sldId id="576" r:id="rId313"/>
    <p:sldId id="577" r:id="rId314"/>
    <p:sldId id="578" r:id="rId315"/>
    <p:sldId id="579" r:id="rId316"/>
    <p:sldId id="580" r:id="rId317"/>
    <p:sldId id="581" r:id="rId318"/>
    <p:sldId id="582" r:id="rId319"/>
    <p:sldId id="583" r:id="rId320"/>
    <p:sldId id="584" r:id="rId321"/>
    <p:sldId id="585" r:id="rId322"/>
    <p:sldId id="586" r:id="rId323"/>
    <p:sldId id="587" r:id="rId324"/>
    <p:sldId id="591" r:id="rId325"/>
    <p:sldId id="985" r:id="rId326"/>
    <p:sldId id="592" r:id="rId327"/>
    <p:sldId id="593" r:id="rId328"/>
    <p:sldId id="594" r:id="rId329"/>
    <p:sldId id="595" r:id="rId330"/>
    <p:sldId id="596" r:id="rId331"/>
    <p:sldId id="597" r:id="rId332"/>
    <p:sldId id="598" r:id="rId333"/>
    <p:sldId id="599" r:id="rId334"/>
    <p:sldId id="600" r:id="rId335"/>
    <p:sldId id="601" r:id="rId336"/>
    <p:sldId id="602" r:id="rId337"/>
    <p:sldId id="603" r:id="rId338"/>
    <p:sldId id="604" r:id="rId339"/>
    <p:sldId id="605" r:id="rId340"/>
    <p:sldId id="606" r:id="rId341"/>
    <p:sldId id="607" r:id="rId342"/>
    <p:sldId id="608" r:id="rId343"/>
    <p:sldId id="609" r:id="rId344"/>
    <p:sldId id="611" r:id="rId345"/>
    <p:sldId id="612" r:id="rId346"/>
    <p:sldId id="613" r:id="rId347"/>
    <p:sldId id="614" r:id="rId348"/>
    <p:sldId id="615" r:id="rId349"/>
    <p:sldId id="616" r:id="rId350"/>
    <p:sldId id="617" r:id="rId351"/>
    <p:sldId id="618" r:id="rId352"/>
    <p:sldId id="619" r:id="rId353"/>
    <p:sldId id="620" r:id="rId354"/>
    <p:sldId id="621" r:id="rId355"/>
    <p:sldId id="622" r:id="rId356"/>
    <p:sldId id="623" r:id="rId357"/>
    <p:sldId id="624" r:id="rId358"/>
    <p:sldId id="625" r:id="rId359"/>
    <p:sldId id="626" r:id="rId360"/>
    <p:sldId id="627" r:id="rId361"/>
    <p:sldId id="628" r:id="rId362"/>
    <p:sldId id="629" r:id="rId363"/>
    <p:sldId id="630" r:id="rId364"/>
    <p:sldId id="631" r:id="rId365"/>
    <p:sldId id="632" r:id="rId366"/>
    <p:sldId id="633" r:id="rId367"/>
    <p:sldId id="634" r:id="rId368"/>
    <p:sldId id="635" r:id="rId369"/>
    <p:sldId id="636" r:id="rId370"/>
    <p:sldId id="637" r:id="rId371"/>
    <p:sldId id="638" r:id="rId372"/>
    <p:sldId id="639" r:id="rId373"/>
    <p:sldId id="640" r:id="rId374"/>
    <p:sldId id="641" r:id="rId375"/>
    <p:sldId id="642" r:id="rId376"/>
    <p:sldId id="643" r:id="rId377"/>
    <p:sldId id="644" r:id="rId378"/>
    <p:sldId id="645" r:id="rId379"/>
    <p:sldId id="646" r:id="rId380"/>
    <p:sldId id="647" r:id="rId381"/>
    <p:sldId id="648" r:id="rId382"/>
    <p:sldId id="649" r:id="rId383"/>
    <p:sldId id="650" r:id="rId384"/>
    <p:sldId id="651" r:id="rId385"/>
    <p:sldId id="652" r:id="rId386"/>
    <p:sldId id="653" r:id="rId387"/>
    <p:sldId id="654" r:id="rId388"/>
    <p:sldId id="655" r:id="rId389"/>
    <p:sldId id="656" r:id="rId390"/>
    <p:sldId id="657" r:id="rId391"/>
    <p:sldId id="658" r:id="rId392"/>
    <p:sldId id="659" r:id="rId393"/>
    <p:sldId id="660" r:id="rId394"/>
    <p:sldId id="661" r:id="rId395"/>
    <p:sldId id="662" r:id="rId396"/>
    <p:sldId id="663" r:id="rId397"/>
    <p:sldId id="664" r:id="rId398"/>
    <p:sldId id="670" r:id="rId399"/>
    <p:sldId id="671" r:id="rId400"/>
    <p:sldId id="675" r:id="rId401"/>
    <p:sldId id="676" r:id="rId402"/>
    <p:sldId id="677" r:id="rId403"/>
    <p:sldId id="678" r:id="rId404"/>
    <p:sldId id="679" r:id="rId405"/>
    <p:sldId id="682" r:id="rId406"/>
    <p:sldId id="684" r:id="rId407"/>
    <p:sldId id="687" r:id="rId408"/>
    <p:sldId id="691" r:id="rId409"/>
    <p:sldId id="692" r:id="rId410"/>
    <p:sldId id="695" r:id="rId411"/>
    <p:sldId id="698" r:id="rId412"/>
    <p:sldId id="701" r:id="rId413"/>
    <p:sldId id="702" r:id="rId414"/>
    <p:sldId id="712" r:id="rId415"/>
    <p:sldId id="713" r:id="rId416"/>
    <p:sldId id="714" r:id="rId417"/>
    <p:sldId id="719" r:id="rId418"/>
    <p:sldId id="722" r:id="rId419"/>
    <p:sldId id="725" r:id="rId420"/>
    <p:sldId id="739" r:id="rId421"/>
    <p:sldId id="740" r:id="rId422"/>
    <p:sldId id="741" r:id="rId423"/>
    <p:sldId id="742" r:id="rId424"/>
    <p:sldId id="745" r:id="rId425"/>
    <p:sldId id="746" r:id="rId426"/>
    <p:sldId id="747" r:id="rId427"/>
    <p:sldId id="748" r:id="rId428"/>
    <p:sldId id="749" r:id="rId429"/>
    <p:sldId id="750" r:id="rId430"/>
    <p:sldId id="751" r:id="rId431"/>
    <p:sldId id="752" r:id="rId432"/>
    <p:sldId id="753" r:id="rId433"/>
    <p:sldId id="754" r:id="rId434"/>
    <p:sldId id="755" r:id="rId435"/>
    <p:sldId id="756" r:id="rId436"/>
    <p:sldId id="757" r:id="rId437"/>
    <p:sldId id="758" r:id="rId438"/>
    <p:sldId id="759" r:id="rId439"/>
    <p:sldId id="760" r:id="rId440"/>
    <p:sldId id="761" r:id="rId441"/>
    <p:sldId id="762" r:id="rId442"/>
    <p:sldId id="763" r:id="rId443"/>
    <p:sldId id="764" r:id="rId444"/>
    <p:sldId id="765" r:id="rId445"/>
    <p:sldId id="766" r:id="rId446"/>
    <p:sldId id="767" r:id="rId447"/>
    <p:sldId id="768" r:id="rId448"/>
    <p:sldId id="769" r:id="rId449"/>
    <p:sldId id="770" r:id="rId450"/>
    <p:sldId id="771" r:id="rId451"/>
    <p:sldId id="772" r:id="rId452"/>
    <p:sldId id="773" r:id="rId453"/>
    <p:sldId id="774" r:id="rId454"/>
    <p:sldId id="775" r:id="rId455"/>
    <p:sldId id="776" r:id="rId456"/>
    <p:sldId id="777" r:id="rId457"/>
    <p:sldId id="778" r:id="rId458"/>
    <p:sldId id="779" r:id="rId459"/>
    <p:sldId id="780" r:id="rId460"/>
    <p:sldId id="781" r:id="rId461"/>
    <p:sldId id="782" r:id="rId462"/>
    <p:sldId id="783" r:id="rId463"/>
    <p:sldId id="784" r:id="rId464"/>
    <p:sldId id="785" r:id="rId465"/>
    <p:sldId id="786" r:id="rId466"/>
    <p:sldId id="787" r:id="rId467"/>
    <p:sldId id="788" r:id="rId468"/>
    <p:sldId id="789" r:id="rId469"/>
    <p:sldId id="790" r:id="rId470"/>
    <p:sldId id="791" r:id="rId471"/>
    <p:sldId id="792" r:id="rId472"/>
    <p:sldId id="793" r:id="rId473"/>
    <p:sldId id="794" r:id="rId474"/>
    <p:sldId id="795" r:id="rId475"/>
    <p:sldId id="796" r:id="rId476"/>
    <p:sldId id="797" r:id="rId477"/>
    <p:sldId id="798" r:id="rId478"/>
    <p:sldId id="799" r:id="rId479"/>
    <p:sldId id="800" r:id="rId480"/>
    <p:sldId id="801" r:id="rId481"/>
    <p:sldId id="802" r:id="rId482"/>
    <p:sldId id="803" r:id="rId483"/>
    <p:sldId id="804" r:id="rId484"/>
    <p:sldId id="805" r:id="rId485"/>
    <p:sldId id="806" r:id="rId486"/>
    <p:sldId id="807" r:id="rId487"/>
    <p:sldId id="808" r:id="rId488"/>
    <p:sldId id="809" r:id="rId489"/>
    <p:sldId id="810" r:id="rId490"/>
    <p:sldId id="811" r:id="rId491"/>
    <p:sldId id="812" r:id="rId492"/>
    <p:sldId id="813" r:id="rId493"/>
    <p:sldId id="814" r:id="rId494"/>
    <p:sldId id="815" r:id="rId495"/>
    <p:sldId id="816" r:id="rId496"/>
    <p:sldId id="817" r:id="rId497"/>
    <p:sldId id="818" r:id="rId498"/>
    <p:sldId id="819" r:id="rId499"/>
    <p:sldId id="820" r:id="rId500"/>
    <p:sldId id="821" r:id="rId501"/>
    <p:sldId id="822" r:id="rId502"/>
    <p:sldId id="823" r:id="rId503"/>
    <p:sldId id="824" r:id="rId504"/>
    <p:sldId id="825" r:id="rId505"/>
    <p:sldId id="826" r:id="rId506"/>
    <p:sldId id="827" r:id="rId507"/>
    <p:sldId id="828" r:id="rId508"/>
    <p:sldId id="829" r:id="rId509"/>
    <p:sldId id="830" r:id="rId510"/>
    <p:sldId id="831" r:id="rId511"/>
    <p:sldId id="832" r:id="rId512"/>
    <p:sldId id="833" r:id="rId513"/>
    <p:sldId id="834" r:id="rId514"/>
    <p:sldId id="835" r:id="rId515"/>
    <p:sldId id="836" r:id="rId516"/>
    <p:sldId id="837" r:id="rId517"/>
    <p:sldId id="838" r:id="rId518"/>
    <p:sldId id="839" r:id="rId519"/>
    <p:sldId id="840" r:id="rId520"/>
    <p:sldId id="841" r:id="rId521"/>
    <p:sldId id="842" r:id="rId522"/>
    <p:sldId id="843" r:id="rId523"/>
    <p:sldId id="844" r:id="rId524"/>
    <p:sldId id="845" r:id="rId525"/>
    <p:sldId id="846" r:id="rId526"/>
    <p:sldId id="847" r:id="rId527"/>
    <p:sldId id="848" r:id="rId528"/>
    <p:sldId id="849" r:id="rId529"/>
    <p:sldId id="850" r:id="rId530"/>
    <p:sldId id="851" r:id="rId531"/>
    <p:sldId id="852" r:id="rId532"/>
    <p:sldId id="853" r:id="rId533"/>
    <p:sldId id="854" r:id="rId534"/>
    <p:sldId id="855" r:id="rId535"/>
    <p:sldId id="856" r:id="rId536"/>
    <p:sldId id="857" r:id="rId537"/>
    <p:sldId id="858" r:id="rId538"/>
    <p:sldId id="859" r:id="rId539"/>
    <p:sldId id="860" r:id="rId540"/>
    <p:sldId id="861" r:id="rId541"/>
    <p:sldId id="862" r:id="rId542"/>
    <p:sldId id="863" r:id="rId543"/>
    <p:sldId id="864" r:id="rId544"/>
    <p:sldId id="865" r:id="rId545"/>
    <p:sldId id="868" r:id="rId546"/>
    <p:sldId id="869" r:id="rId547"/>
    <p:sldId id="870" r:id="rId548"/>
    <p:sldId id="871" r:id="rId549"/>
    <p:sldId id="872" r:id="rId550"/>
    <p:sldId id="873" r:id="rId551"/>
    <p:sldId id="874" r:id="rId552"/>
    <p:sldId id="875" r:id="rId553"/>
    <p:sldId id="876" r:id="rId554"/>
    <p:sldId id="877" r:id="rId555"/>
    <p:sldId id="878" r:id="rId556"/>
    <p:sldId id="879" r:id="rId557"/>
    <p:sldId id="880" r:id="rId558"/>
    <p:sldId id="881" r:id="rId559"/>
    <p:sldId id="882" r:id="rId560"/>
    <p:sldId id="883" r:id="rId561"/>
    <p:sldId id="884" r:id="rId562"/>
    <p:sldId id="885" r:id="rId563"/>
    <p:sldId id="886" r:id="rId564"/>
    <p:sldId id="887" r:id="rId565"/>
    <p:sldId id="888" r:id="rId566"/>
    <p:sldId id="889" r:id="rId567"/>
    <p:sldId id="890" r:id="rId568"/>
    <p:sldId id="891" r:id="rId569"/>
    <p:sldId id="892" r:id="rId570"/>
    <p:sldId id="893" r:id="rId571"/>
    <p:sldId id="894" r:id="rId572"/>
    <p:sldId id="895" r:id="rId573"/>
    <p:sldId id="896" r:id="rId574"/>
    <p:sldId id="897" r:id="rId575"/>
    <p:sldId id="898" r:id="rId576"/>
    <p:sldId id="899" r:id="rId577"/>
    <p:sldId id="900" r:id="rId578"/>
    <p:sldId id="901" r:id="rId579"/>
    <p:sldId id="902" r:id="rId580"/>
    <p:sldId id="903" r:id="rId581"/>
    <p:sldId id="904" r:id="rId582"/>
    <p:sldId id="905" r:id="rId583"/>
    <p:sldId id="906" r:id="rId584"/>
    <p:sldId id="907" r:id="rId585"/>
    <p:sldId id="908" r:id="rId586"/>
    <p:sldId id="909" r:id="rId587"/>
    <p:sldId id="910" r:id="rId588"/>
    <p:sldId id="911" r:id="rId589"/>
    <p:sldId id="912" r:id="rId590"/>
    <p:sldId id="913" r:id="rId591"/>
    <p:sldId id="914" r:id="rId592"/>
    <p:sldId id="915" r:id="rId593"/>
    <p:sldId id="916" r:id="rId594"/>
    <p:sldId id="917" r:id="rId595"/>
    <p:sldId id="918" r:id="rId596"/>
    <p:sldId id="919" r:id="rId597"/>
    <p:sldId id="920" r:id="rId598"/>
    <p:sldId id="921" r:id="rId599"/>
    <p:sldId id="922" r:id="rId600"/>
    <p:sldId id="923" r:id="rId601"/>
    <p:sldId id="924" r:id="rId602"/>
    <p:sldId id="925" r:id="rId603"/>
    <p:sldId id="926" r:id="rId604"/>
    <p:sldId id="927" r:id="rId605"/>
    <p:sldId id="928" r:id="rId606"/>
    <p:sldId id="929" r:id="rId607"/>
    <p:sldId id="930" r:id="rId608"/>
    <p:sldId id="931" r:id="rId609"/>
    <p:sldId id="932" r:id="rId610"/>
    <p:sldId id="933" r:id="rId611"/>
    <p:sldId id="934" r:id="rId612"/>
    <p:sldId id="935" r:id="rId613"/>
    <p:sldId id="936" r:id="rId614"/>
    <p:sldId id="937" r:id="rId615"/>
    <p:sldId id="938" r:id="rId616"/>
    <p:sldId id="939" r:id="rId617"/>
    <p:sldId id="940" r:id="rId618"/>
    <p:sldId id="941" r:id="rId619"/>
    <p:sldId id="942" r:id="rId620"/>
    <p:sldId id="943" r:id="rId621"/>
    <p:sldId id="944" r:id="rId622"/>
    <p:sldId id="945" r:id="rId623"/>
    <p:sldId id="946" r:id="rId624"/>
    <p:sldId id="947" r:id="rId625"/>
    <p:sldId id="948" r:id="rId626"/>
    <p:sldId id="949" r:id="rId627"/>
    <p:sldId id="950" r:id="rId628"/>
    <p:sldId id="951" r:id="rId629"/>
    <p:sldId id="952" r:id="rId630"/>
    <p:sldId id="953" r:id="rId631"/>
    <p:sldId id="954" r:id="rId632"/>
    <p:sldId id="955" r:id="rId633"/>
    <p:sldId id="956" r:id="rId634"/>
    <p:sldId id="957" r:id="rId635"/>
    <p:sldId id="958" r:id="rId636"/>
    <p:sldId id="959" r:id="rId637"/>
    <p:sldId id="960" r:id="rId638"/>
    <p:sldId id="961" r:id="rId639"/>
    <p:sldId id="962" r:id="rId640"/>
    <p:sldId id="963" r:id="rId641"/>
    <p:sldId id="964" r:id="rId642"/>
    <p:sldId id="965" r:id="rId643"/>
    <p:sldId id="966" r:id="rId644"/>
    <p:sldId id="967" r:id="rId645"/>
    <p:sldId id="968" r:id="rId646"/>
    <p:sldId id="969" r:id="rId647"/>
    <p:sldId id="970" r:id="rId648"/>
    <p:sldId id="971" r:id="rId649"/>
    <p:sldId id="972" r:id="rId650"/>
    <p:sldId id="973" r:id="rId651"/>
    <p:sldId id="974" r:id="rId652"/>
    <p:sldId id="975" r:id="rId653"/>
    <p:sldId id="976" r:id="rId654"/>
    <p:sldId id="977" r:id="rId655"/>
    <p:sldId id="978" r:id="rId656"/>
    <p:sldId id="979" r:id="rId657"/>
    <p:sldId id="980" r:id="rId658"/>
    <p:sldId id="981" r:id="rId659"/>
    <p:sldId id="982" r:id="rId660"/>
    <p:sldId id="983" r:id="rId66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012" autoAdjust="0"/>
  </p:normalViewPr>
  <p:slideViewPr>
    <p:cSldViewPr>
      <p:cViewPr varScale="1">
        <p:scale>
          <a:sx n="68" d="100"/>
          <a:sy n="68" d="100"/>
        </p:scale>
        <p:origin x="1638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viewProps" Target="viewProps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slide" Target="slides/slide656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theme" Target="theme/theme1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4C1E4-A3DC-4353-8668-2AE8F0EEDB69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AB49B-835E-48A3-85B2-48F983063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amazon_products1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PUT /</a:t>
            </a:r>
            <a:r>
              <a:rPr lang="en-US" dirty="0" err="1"/>
              <a:t>amazon_products</a:t>
            </a:r>
            <a:r>
              <a:rPr lang="en-US" dirty="0"/>
              <a:t>/_doc/1002{"description": "Cool picture frame 8x11","price" : 49.00,"title":"Picture Frame"}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2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Aggs</a:t>
            </a:r>
            <a:r>
              <a:rPr lang="en-US" dirty="0"/>
              <a:t> – type of </a:t>
            </a:r>
            <a:r>
              <a:rPr lang="en-US" dirty="0" err="1"/>
              <a:t>agg</a:t>
            </a:r>
            <a:r>
              <a:rPr lang="en-US" dirty="0"/>
              <a:t> – min, max 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Query – can limit what we aggregate (like  a where clause)</a:t>
            </a:r>
          </a:p>
          <a:p>
            <a:r>
              <a:rPr lang="en-US" dirty="0"/>
              <a:t>Size – how many documents to return  (set to 0 – we don’t want results, just </a:t>
            </a:r>
            <a:r>
              <a:rPr lang="en-US" dirty="0" err="1"/>
              <a:t>aggs</a:t>
            </a:r>
            <a:r>
              <a:rPr lang="en-US" dirty="0"/>
              <a:t>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Written in </a:t>
            </a:r>
            <a:r>
              <a:rPr lang="en-US" dirty="0" err="1"/>
              <a:t>jruby</a:t>
            </a:r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Stdin is a way to get input from users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are ruby gems! Available on rubgems.org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39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configure events to be fed to </a:t>
            </a:r>
            <a:r>
              <a:rPr lang="en-US" dirty="0" err="1"/>
              <a:t>logstash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send data to a destination!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transform the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0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and decode events from or two </a:t>
            </a:r>
            <a:r>
              <a:rPr lang="en-US" dirty="0" err="1"/>
              <a:t>logstash</a:t>
            </a:r>
            <a:r>
              <a:rPr lang="en-US" dirty="0"/>
              <a:t>….input or output…..a way to encode as </a:t>
            </a:r>
            <a:r>
              <a:rPr lang="en-US" dirty="0" err="1"/>
              <a:t>json</a:t>
            </a:r>
            <a:r>
              <a:rPr lang="en-US" dirty="0"/>
              <a:t>, </a:t>
            </a:r>
          </a:p>
          <a:p>
            <a:r>
              <a:rPr lang="en-US" dirty="0"/>
              <a:t>https://www.elastic.co/guide/en/logstash/7.0/codec-plugins.html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0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this as sample1.conf</a:t>
            </a:r>
          </a:p>
          <a:p>
            <a:endParaRPr lang="en-US" dirty="0"/>
          </a:p>
          <a:p>
            <a:r>
              <a:rPr lang="en-US" dirty="0"/>
              <a:t>Run it as such </a:t>
            </a:r>
            <a:r>
              <a:rPr lang="en-US" dirty="0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bin/</a:t>
            </a:r>
            <a:r>
              <a:rPr lang="en-US" dirty="0" err="1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logstash</a:t>
            </a:r>
            <a:r>
              <a:rPr lang="en-US" dirty="0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 -f </a:t>
            </a:r>
            <a:r>
              <a:rPr lang="en-US" dirty="0" err="1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mypipeline.conf</a:t>
            </a:r>
            <a:endParaRPr lang="en-US" dirty="0">
              <a:solidFill>
                <a:srgbClr val="F5F7FA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F5F7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https://www.elastic.co/guide/en/logstash/current/running-logstash-command-line.html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rubydebug</a:t>
            </a:r>
            <a:r>
              <a:rPr lang="en-US" dirty="0"/>
              <a:t> just prints to the screen…..use FILE to put it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5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it a try!! On windows – steps change = refer to docs….ALWAYS!!  Or </a:t>
            </a:r>
            <a:r>
              <a:rPr lang="en-US" dirty="0" err="1"/>
              <a:t>stackoverflow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25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Logstash RECEVIES FROM beats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68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it as such </a:t>
            </a:r>
            <a:r>
              <a:rPr lang="en-US" dirty="0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bin/</a:t>
            </a:r>
            <a:r>
              <a:rPr lang="en-US" dirty="0" err="1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logstash</a:t>
            </a:r>
            <a:r>
              <a:rPr lang="en-US" dirty="0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 -f </a:t>
            </a:r>
            <a:r>
              <a:rPr lang="en-US" dirty="0" err="1">
                <a:solidFill>
                  <a:srgbClr val="F5F7FA"/>
                </a:solidFill>
                <a:effectLst/>
                <a:latin typeface="Consolas" panose="020B0609020204030204" pitchFamily="49" charset="0"/>
              </a:rPr>
              <a:t>beats.conf</a:t>
            </a:r>
            <a:endParaRPr lang="en-US" dirty="0">
              <a:solidFill>
                <a:srgbClr val="F5F7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Create </a:t>
            </a:r>
            <a:r>
              <a:rPr lang="en-US" dirty="0" err="1"/>
              <a:t>beats.conf</a:t>
            </a:r>
            <a:r>
              <a:rPr lang="en-US" dirty="0"/>
              <a:t> and run it as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3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lang="en-US" sz="12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EC7C30"/>
                </a:solidFill>
                <a:latin typeface="Arial"/>
                <a:cs typeface="Arial"/>
              </a:rPr>
              <a:t>ets</a:t>
            </a:r>
            <a:r>
              <a:rPr lang="en-US" sz="1200" spc="-5" dirty="0">
                <a:solidFill>
                  <a:srgbClr val="EC7C30"/>
                </a:solidFill>
                <a:latin typeface="Arial"/>
                <a:cs typeface="Arial"/>
              </a:rPr>
              <a:t>/5_4.txt</a:t>
            </a:r>
            <a:endParaRPr lang="en-US" sz="1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6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https://www.elastic.co/guide/en/logstash/current/plugins-inputs-imap.html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7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****reads from INBOX folder by default….polls </a:t>
            </a:r>
            <a:r>
              <a:rPr lang="en-US" dirty="0" err="1"/>
              <a:t>imap</a:t>
            </a:r>
            <a:r>
              <a:rPr lang="en-US" dirty="0"/>
              <a:t> server every 300 seconds…..(</a:t>
            </a:r>
            <a:r>
              <a:rPr lang="en-US" dirty="0" err="1"/>
              <a:t>check_interval</a:t>
            </a:r>
            <a:r>
              <a:rPr lang="en-US" dirty="0"/>
              <a:t> parameter)</a:t>
            </a:r>
          </a:p>
          <a:p>
            <a:r>
              <a:rPr lang="en-US" dirty="0"/>
              <a:t>Interval overridden every 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15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66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https://cwiki.apache.org/confluence/display/httpd/CommonHTTPStatusCodes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6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Kafka streaming pipelines with Elasticsearch is out of scope and has made me old before my time!!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https://aws.amazon.com/msk/what-is-kafka/#:~:text=Kafka%20is%20used%20to%20build,that%20consumes%20streams%20of%20data.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Pagerduty</a:t>
            </a:r>
            <a:r>
              <a:rPr lang="en-US" dirty="0"/>
              <a:t> – monitoring, log management, incident management</a:t>
            </a:r>
          </a:p>
          <a:p>
            <a:endParaRPr lang="en-US" dirty="0"/>
          </a:p>
          <a:p>
            <a:r>
              <a:rPr lang="en-US" dirty="0"/>
              <a:t>Kafka – data integration – pipelines</a:t>
            </a:r>
          </a:p>
          <a:p>
            <a:endParaRPr lang="en-US" dirty="0"/>
          </a:p>
          <a:p>
            <a:r>
              <a:rPr lang="en-US" dirty="0" err="1"/>
              <a:t>Ngnix</a:t>
            </a:r>
            <a:r>
              <a:rPr lang="en-US" dirty="0"/>
              <a:t> is a webserver/load balancer/http cache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35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codec receives a payload that is not valid – it will fall back to plain text and ad a </a:t>
            </a:r>
            <a:r>
              <a:rPr lang="en-US" dirty="0" err="1"/>
              <a:t>json</a:t>
            </a:r>
            <a:r>
              <a:rPr lang="en-US" dirty="0"/>
              <a:t> parse failure tag…..(look this up….can’t remember exact message)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4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/amazon_products1/_search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"size": "100",</a:t>
            </a:r>
          </a:p>
          <a:p>
            <a:r>
              <a:rPr lang="en-US" dirty="0"/>
              <a:t>"query": {</a:t>
            </a:r>
          </a:p>
          <a:p>
            <a:r>
              <a:rPr lang="en-US" dirty="0"/>
              <a:t>"exists": {</a:t>
            </a:r>
          </a:p>
          <a:p>
            <a:r>
              <a:rPr lang="en-US" dirty="0"/>
              <a:t>"field": "description"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https://www.elastic.co/guide/en/elasticsearch/reference/current/paginate-search-results.html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50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prints to the screen!!! </a:t>
            </a:r>
          </a:p>
          <a:p>
            <a:r>
              <a:rPr lang="en-US" dirty="0"/>
              <a:t>Start </a:t>
            </a:r>
            <a:r>
              <a:rPr lang="en-US" dirty="0" err="1"/>
              <a:t>logstash</a:t>
            </a:r>
            <a:r>
              <a:rPr lang="en-US" dirty="0"/>
              <a:t> (windows pc)</a:t>
            </a:r>
          </a:p>
          <a:p>
            <a:r>
              <a:rPr lang="en-US" dirty="0"/>
              <a:t>C:\logstash\logstash-8.2.2&gt; .\bin\logstash.bat -f .\config\</a:t>
            </a:r>
            <a:r>
              <a:rPr lang="en-US" dirty="0" err="1"/>
              <a:t>syslog.conf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92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C:\logstash\logstash-8.2.2\bin&gt;logstash –version </a:t>
            </a:r>
          </a:p>
          <a:p>
            <a:endParaRPr lang="sv-SE" dirty="0"/>
          </a:p>
          <a:p>
            <a:r>
              <a:rPr lang="sv-SE" dirty="0"/>
              <a:t>Logstash hello world</a:t>
            </a:r>
          </a:p>
          <a:p>
            <a:r>
              <a:rPr lang="en-US" b="1" dirty="0">
                <a:effectLst/>
              </a:rPr>
              <a:t>https://www.elastic.co/guide/en/logstash/current/first-event.html</a:t>
            </a:r>
          </a:p>
          <a:p>
            <a:endParaRPr lang="en-US" b="1" dirty="0">
              <a:effectLst/>
            </a:endParaRPr>
          </a:p>
          <a:p>
            <a:r>
              <a:rPr lang="en-US" dirty="0"/>
              <a:t>C:\logstash\logstash-8.2.2&gt;.\bin\logstash.bat -e "input { stdin { } } output { </a:t>
            </a:r>
            <a:r>
              <a:rPr lang="en-US" dirty="0" err="1"/>
              <a:t>stdout</a:t>
            </a:r>
            <a:r>
              <a:rPr lang="en-US" dirty="0"/>
              <a:t> {} }“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Hello </a:t>
            </a:r>
            <a:r>
              <a:rPr lang="en-US" b="1" dirty="0" err="1">
                <a:effectLst/>
              </a:rPr>
              <a:t>logstash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https://www.elastic.co/guide/en/logstash/current/first-event.html  -show this before  lab….walk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12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– take log data (unstructured) and send it to </a:t>
            </a:r>
            <a:r>
              <a:rPr lang="en-US" dirty="0" err="1"/>
              <a:t>elasticsearch</a:t>
            </a:r>
            <a:r>
              <a:rPr lang="en-US" dirty="0"/>
              <a:t> as structured data (JSON)….but it would be cool to </a:t>
            </a:r>
            <a:r>
              <a:rPr lang="en-US" b="1" dirty="0"/>
              <a:t>enrich</a:t>
            </a:r>
            <a:r>
              <a:rPr lang="en-US" dirty="0"/>
              <a:t> the data before we pass it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9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https://www.elastic.co/guide/en/logstash/current/plugins-filters-geoip.html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01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https://blog.maxmind.com/2021/07/how-accurate-is-ip-geolocation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63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Libbeat</a:t>
            </a:r>
            <a:r>
              <a:rPr lang="en-US" dirty="0"/>
              <a:t> – the library – written in go</a:t>
            </a:r>
          </a:p>
          <a:p>
            <a:r>
              <a:rPr lang="en-US" dirty="0"/>
              <a:t>https://www.elastic.co/guide/en/beats/libbeat/current/beats-reference.html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94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Beats vs </a:t>
            </a:r>
            <a:r>
              <a:rPr lang="en-US" dirty="0" err="1"/>
              <a:t>logstash</a:t>
            </a:r>
            <a:r>
              <a:rPr lang="en-US" dirty="0"/>
              <a:t> – beats have smaller footprint if you only have one or two types of data</a:t>
            </a:r>
          </a:p>
          <a:p>
            <a:endParaRPr lang="en-US" dirty="0"/>
          </a:p>
          <a:p>
            <a:r>
              <a:rPr lang="en-US" dirty="0" err="1"/>
              <a:t>Filebeat</a:t>
            </a:r>
            <a:r>
              <a:rPr lang="en-US" dirty="0"/>
              <a:t> – log files </a:t>
            </a:r>
            <a:r>
              <a:rPr lang="en-US" dirty="0" err="1"/>
              <a:t>andjournals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http://localhost:5601/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HOME – interfaces are being updated all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/amazon_products1/_search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"query": {</a:t>
            </a:r>
          </a:p>
          <a:p>
            <a:r>
              <a:rPr lang="en-US" dirty="0"/>
              <a:t>"fuzzy": {</a:t>
            </a:r>
          </a:p>
          <a:p>
            <a:r>
              <a:rPr lang="en-US" dirty="0"/>
              <a:t>"description": "ask"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91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https://snhu-deployment.kb.us-central1.gcp.cloud.es.io:9243/app/home#/tutorial_directory/sampleData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View data…..walk through each…..</a:t>
            </a:r>
          </a:p>
          <a:p>
            <a:endParaRPr lang="en-US" dirty="0"/>
          </a:p>
          <a:p>
            <a:r>
              <a:rPr lang="en-US" dirty="0"/>
              <a:t>Graph https://colab.research.google.com/drive/1gMKmFFB9jK7aQ7mQlxiXmFdeOErZsDuK?usp=sharing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58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difference….Time series will have a timestamp per document!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https://www.elastic.co/blog/elasticsearch-as-a-time-series-data-store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05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Sample_orders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06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https://www.lucenetutorial.com/lucene-query-syntax.html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product.brand</a:t>
            </a:r>
            <a:r>
              <a:rPr lang="en-US" dirty="0"/>
              <a:t>: "craftsman"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98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Agent: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9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https://www.elastic.co/guide/en/kibana/master/kuery-query.html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equals ‘Macintosh’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69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Visualize library (will say </a:t>
            </a:r>
            <a:r>
              <a:rPr lang="en-US" dirty="0" err="1"/>
              <a:t>kibana</a:t>
            </a:r>
            <a:r>
              <a:rPr lang="en-US" dirty="0"/>
              <a:t> in older)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0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individual visualizations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733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is like an OR keyword……less </a:t>
            </a:r>
            <a:r>
              <a:rPr lang="en-US" dirty="0" err="1"/>
              <a:t>retrictive</a:t>
            </a:r>
            <a:r>
              <a:rPr lang="en-US" dirty="0"/>
              <a:t> than a term search which is more like an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829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control, data integrity, audit trails</a:t>
            </a:r>
          </a:p>
          <a:p>
            <a:r>
              <a:rPr lang="en-US" dirty="0"/>
              <a:t>X-pack notes</a:t>
            </a:r>
          </a:p>
          <a:p>
            <a:endParaRPr lang="en-US" dirty="0"/>
          </a:p>
          <a:p>
            <a:r>
              <a:rPr lang="en-US" dirty="0"/>
              <a:t>Collection – beats</a:t>
            </a:r>
          </a:p>
          <a:p>
            <a:r>
              <a:rPr lang="en-US" dirty="0"/>
              <a:t>Processing – </a:t>
            </a:r>
            <a:r>
              <a:rPr lang="en-US" dirty="0" err="1"/>
              <a:t>logstash</a:t>
            </a:r>
            <a:endParaRPr lang="en-US" dirty="0"/>
          </a:p>
          <a:p>
            <a:r>
              <a:rPr lang="en-US" dirty="0"/>
              <a:t>Storing, analyze – </a:t>
            </a:r>
            <a:r>
              <a:rPr lang="en-US" dirty="0" err="1"/>
              <a:t>elasticsearh</a:t>
            </a:r>
            <a:endParaRPr lang="en-US" dirty="0"/>
          </a:p>
          <a:p>
            <a:r>
              <a:rPr lang="en-US" dirty="0"/>
              <a:t>Visualization – </a:t>
            </a:r>
            <a:r>
              <a:rPr lang="en-US" dirty="0" err="1"/>
              <a:t>kibana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Xpack</a:t>
            </a:r>
            <a:r>
              <a:rPr lang="en-US" dirty="0"/>
              <a:t> – subscription pricing – extensions for </a:t>
            </a:r>
            <a:r>
              <a:rPr lang="en-US" dirty="0" err="1"/>
              <a:t>leastic</a:t>
            </a:r>
            <a:r>
              <a:rPr lang="en-US" dirty="0"/>
              <a:t> stack - 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26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X-pack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47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…find these on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useful and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vs </a:t>
            </a:r>
            <a:r>
              <a:rPr lang="en-US" dirty="0" err="1"/>
              <a:t>match_query</a:t>
            </a:r>
            <a:r>
              <a:rPr lang="en-US" dirty="0"/>
              <a:t> –match will get the words even if out of order – </a:t>
            </a:r>
            <a:r>
              <a:rPr lang="en-US" dirty="0" err="1"/>
              <a:t>match_phrase</a:t>
            </a:r>
            <a:r>
              <a:rPr lang="en-US" dirty="0"/>
              <a:t> looks for the order of the phrase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7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 page 1989 – lets you leave out a word – relaxes number of words but still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AB49B-835E-48A3-85B2-48F983063FAF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767071"/>
            <a:ext cx="9144000" cy="169545"/>
          </a:xfrm>
          <a:custGeom>
            <a:avLst/>
            <a:gdLst/>
            <a:ahLst/>
            <a:cxnLst/>
            <a:rect l="l" t="t" r="r" b="b"/>
            <a:pathLst>
              <a:path w="9144000" h="169545">
                <a:moveTo>
                  <a:pt x="9144000" y="0"/>
                </a:moveTo>
                <a:lnTo>
                  <a:pt x="0" y="0"/>
                </a:lnTo>
                <a:lnTo>
                  <a:pt x="0" y="169163"/>
                </a:lnTo>
                <a:lnTo>
                  <a:pt x="9144000" y="169163"/>
                </a:lnTo>
                <a:lnTo>
                  <a:pt x="9144000" y="0"/>
                </a:lnTo>
                <a:close/>
              </a:path>
            </a:pathLst>
          </a:custGeom>
          <a:solidFill>
            <a:srgbClr val="81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5155" y="4517135"/>
            <a:ext cx="615950" cy="585470"/>
          </a:xfrm>
          <a:custGeom>
            <a:avLst/>
            <a:gdLst/>
            <a:ahLst/>
            <a:cxnLst/>
            <a:rect l="l" t="t" r="r" b="b"/>
            <a:pathLst>
              <a:path w="615950" h="585470">
                <a:moveTo>
                  <a:pt x="307848" y="0"/>
                </a:moveTo>
                <a:lnTo>
                  <a:pt x="257914" y="3829"/>
                </a:lnTo>
                <a:lnTo>
                  <a:pt x="210546" y="14916"/>
                </a:lnTo>
                <a:lnTo>
                  <a:pt x="166376" y="32659"/>
                </a:lnTo>
                <a:lnTo>
                  <a:pt x="126039" y="56455"/>
                </a:lnTo>
                <a:lnTo>
                  <a:pt x="90168" y="85701"/>
                </a:lnTo>
                <a:lnTo>
                  <a:pt x="59398" y="119795"/>
                </a:lnTo>
                <a:lnTo>
                  <a:pt x="34362" y="158135"/>
                </a:lnTo>
                <a:lnTo>
                  <a:pt x="15694" y="200119"/>
                </a:lnTo>
                <a:lnTo>
                  <a:pt x="4029" y="245144"/>
                </a:lnTo>
                <a:lnTo>
                  <a:pt x="0" y="292607"/>
                </a:lnTo>
                <a:lnTo>
                  <a:pt x="4029" y="340071"/>
                </a:lnTo>
                <a:lnTo>
                  <a:pt x="15694" y="385096"/>
                </a:lnTo>
                <a:lnTo>
                  <a:pt x="34362" y="427079"/>
                </a:lnTo>
                <a:lnTo>
                  <a:pt x="59398" y="465420"/>
                </a:lnTo>
                <a:lnTo>
                  <a:pt x="90168" y="499514"/>
                </a:lnTo>
                <a:lnTo>
                  <a:pt x="126039" y="528760"/>
                </a:lnTo>
                <a:lnTo>
                  <a:pt x="166376" y="552555"/>
                </a:lnTo>
                <a:lnTo>
                  <a:pt x="210546" y="570297"/>
                </a:lnTo>
                <a:lnTo>
                  <a:pt x="257914" y="581385"/>
                </a:lnTo>
                <a:lnTo>
                  <a:pt x="307848" y="585214"/>
                </a:lnTo>
                <a:lnTo>
                  <a:pt x="357781" y="581385"/>
                </a:lnTo>
                <a:lnTo>
                  <a:pt x="405149" y="570297"/>
                </a:lnTo>
                <a:lnTo>
                  <a:pt x="449319" y="552555"/>
                </a:lnTo>
                <a:lnTo>
                  <a:pt x="489656" y="528760"/>
                </a:lnTo>
                <a:lnTo>
                  <a:pt x="525527" y="499514"/>
                </a:lnTo>
                <a:lnTo>
                  <a:pt x="556297" y="465420"/>
                </a:lnTo>
                <a:lnTo>
                  <a:pt x="581333" y="427079"/>
                </a:lnTo>
                <a:lnTo>
                  <a:pt x="600001" y="385096"/>
                </a:lnTo>
                <a:lnTo>
                  <a:pt x="611666" y="340071"/>
                </a:lnTo>
                <a:lnTo>
                  <a:pt x="615696" y="292607"/>
                </a:lnTo>
                <a:lnTo>
                  <a:pt x="611666" y="245144"/>
                </a:lnTo>
                <a:lnTo>
                  <a:pt x="600001" y="200119"/>
                </a:lnTo>
                <a:lnTo>
                  <a:pt x="581333" y="158135"/>
                </a:lnTo>
                <a:lnTo>
                  <a:pt x="556297" y="119795"/>
                </a:lnTo>
                <a:lnTo>
                  <a:pt x="525527" y="85701"/>
                </a:lnTo>
                <a:lnTo>
                  <a:pt x="489656" y="56455"/>
                </a:lnTo>
                <a:lnTo>
                  <a:pt x="449319" y="32659"/>
                </a:lnTo>
                <a:lnTo>
                  <a:pt x="405149" y="14916"/>
                </a:lnTo>
                <a:lnTo>
                  <a:pt x="357781" y="3829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308347"/>
            <a:ext cx="873252" cy="8351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832" y="1222629"/>
            <a:ext cx="8676335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5304" y="1320800"/>
            <a:ext cx="7825105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99026" y="4774648"/>
            <a:ext cx="339725" cy="15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dbs.uni-/" TargetMode="External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lastic.co/)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.co/downloads/elasticsear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lastic.co/downloads/kibana" TargetMode="Externa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.co/downlo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.co/downloads/past-releases/kibana-7-0-0" TargetMode="External"/><Relationship Id="rId2" Type="http://schemas.openxmlformats.org/officeDocument/2006/relationships/hyperlink" Target="http://www.elastic.co/downloads/past-releases/elasticsearch-" TargetMode="Externa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4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4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4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4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lastic.co/cloud/as-a-service/signup" TargetMode="Externa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4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4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4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4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4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4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4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4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doe@company.org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35351" y="1005966"/>
            <a:ext cx="3284220" cy="20497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419100">
              <a:lnSpc>
                <a:spcPct val="101200"/>
              </a:lnSpc>
              <a:spcBef>
                <a:spcPts val="5"/>
              </a:spcBef>
            </a:pPr>
            <a:r>
              <a:rPr sz="6600" dirty="0"/>
              <a:t>Elastic </a:t>
            </a:r>
            <a:r>
              <a:rPr sz="6600" spc="5" dirty="0"/>
              <a:t> </a:t>
            </a:r>
            <a:r>
              <a:rPr sz="6600" spc="-5" dirty="0"/>
              <a:t>Stack</a:t>
            </a:r>
            <a:r>
              <a:rPr sz="6600" spc="-100" dirty="0"/>
              <a:t> </a:t>
            </a:r>
            <a:r>
              <a:rPr sz="6600" dirty="0"/>
              <a:t>7.0</a:t>
            </a:r>
            <a:endParaRPr sz="6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96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Rich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client </a:t>
            </a:r>
            <a:r>
              <a:rPr sz="3200" b="0" spc="-5" dirty="0">
                <a:latin typeface="Palatino Linotype"/>
                <a:cs typeface="Palatino Linotype"/>
              </a:rPr>
              <a:t>library support</a:t>
            </a:r>
            <a:r>
              <a:rPr sz="3200" b="0" dirty="0">
                <a:latin typeface="Palatino Linotype"/>
                <a:cs typeface="Palatino Linotype"/>
              </a:rPr>
              <a:t> and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REST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10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993" y="1198829"/>
            <a:ext cx="766762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very</a:t>
            </a:r>
            <a:r>
              <a:rPr sz="2400" spc="-5" dirty="0">
                <a:latin typeface="Arial"/>
                <a:cs typeface="Arial"/>
              </a:rPr>
              <a:t> rich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</a:t>
            </a:r>
            <a:r>
              <a:rPr sz="2400" dirty="0">
                <a:latin typeface="Arial"/>
                <a:cs typeface="Arial"/>
              </a:rPr>
              <a:t> to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make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spc="-10" dirty="0">
                <a:latin typeface="Arial"/>
                <a:cs typeface="Arial"/>
              </a:rPr>
              <a:t>accessible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many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programming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languages.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libraries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Java,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C#,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Python,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JavaScript,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PHP,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Perl,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Ruby,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many more.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35623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Apart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official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libraries,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</a:t>
            </a:r>
            <a:r>
              <a:rPr sz="2400" spc="-5" dirty="0">
                <a:latin typeface="Arial"/>
                <a:cs typeface="Arial"/>
              </a:rPr>
              <a:t> are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community-driven libraries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programming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languages.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649" y="1145285"/>
            <a:ext cx="74853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essential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Console UI and </a:t>
            </a:r>
            <a:r>
              <a:rPr sz="2400" dirty="0">
                <a:latin typeface="Arial"/>
                <a:cs typeface="Arial"/>
              </a:rPr>
              <a:t>curl commands that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REST API.</a:t>
            </a:r>
            <a:endParaRPr sz="2400">
              <a:latin typeface="Arial"/>
              <a:cs typeface="Arial"/>
            </a:endParaRPr>
          </a:p>
          <a:p>
            <a:pPr marL="355600" marR="1717039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Then, we looked at </a:t>
            </a:r>
            <a:r>
              <a:rPr sz="2400" dirty="0">
                <a:latin typeface="Arial"/>
                <a:cs typeface="Arial"/>
              </a:rPr>
              <a:t>the core concepts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marR="27749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customary </a:t>
            </a:r>
            <a:r>
              <a:rPr sz="2400" spc="-10" dirty="0">
                <a:latin typeface="Arial"/>
                <a:cs typeface="Arial"/>
              </a:rPr>
              <a:t>CRUD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which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took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closer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</a:t>
            </a:r>
            <a:r>
              <a:rPr sz="2400" spc="-10" dirty="0">
                <a:latin typeface="Arial"/>
                <a:cs typeface="Arial"/>
              </a:rPr>
              <a:t>indexes,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</a:t>
            </a:r>
            <a:r>
              <a:rPr sz="2400" spc="-5" dirty="0">
                <a:latin typeface="Arial"/>
                <a:cs typeface="Arial"/>
              </a:rPr>
              <a:t> mappings.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7114" y="1917508"/>
            <a:ext cx="911860" cy="9868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100</a:t>
            </a:fld>
            <a:endParaRPr spc="-1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2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101</a:t>
            </a:fld>
            <a:endParaRPr spc="-1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0701" y="1222629"/>
            <a:ext cx="71748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7570" marR="5080" indent="-2135505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6652895" algn="l"/>
              </a:tabLst>
            </a:pPr>
            <a:r>
              <a:rPr dirty="0"/>
              <a:t>3.	</a:t>
            </a:r>
            <a:r>
              <a:rPr spc="-5" dirty="0"/>
              <a:t>Sea</a:t>
            </a:r>
            <a:r>
              <a:rPr spc="-110" dirty="0"/>
              <a:t>r</a:t>
            </a:r>
            <a:r>
              <a:rPr dirty="0"/>
              <a:t>ching -</a:t>
            </a:r>
            <a:r>
              <a:rPr spc="-114" dirty="0"/>
              <a:t> </a:t>
            </a:r>
            <a:r>
              <a:rPr dirty="0"/>
              <a:t>What	is  </a:t>
            </a:r>
            <a:r>
              <a:rPr spc="-5" dirty="0"/>
              <a:t>Relevant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1917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-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What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is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Relevant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404365"/>
            <a:ext cx="641540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dirty="0">
                <a:latin typeface="Arial"/>
                <a:cs typeface="Arial"/>
              </a:rPr>
              <a:t> 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Writing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compound</a:t>
            </a:r>
            <a:r>
              <a:rPr sz="2400" spc="-5" dirty="0">
                <a:latin typeface="Arial"/>
                <a:cs typeface="Arial"/>
              </a:rPr>
              <a:t> queries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full-text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Modeling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relationships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45" y="2323136"/>
            <a:ext cx="2367772" cy="166555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103</a:t>
            </a:fld>
            <a:endParaRPr spc="-1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6691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basics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text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analysis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297420" cy="2644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sections, </a:t>
            </a:r>
            <a:r>
              <a:rPr sz="2400" spc="-5" dirty="0">
                <a:latin typeface="Arial"/>
                <a:cs typeface="Arial"/>
              </a:rPr>
              <a:t>we will </a:t>
            </a:r>
            <a:r>
              <a:rPr sz="2400" dirty="0">
                <a:latin typeface="Arial"/>
                <a:cs typeface="Arial"/>
              </a:rPr>
              <a:t>cover 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Understanding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analyzers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built-in analyzers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5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analyzers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9" y="1450085"/>
            <a:ext cx="7548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process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breaking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spc="-10" dirty="0">
                <a:latin typeface="Arial"/>
                <a:cs typeface="Arial"/>
              </a:rPr>
              <a:t>input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 </a:t>
            </a:r>
            <a:r>
              <a:rPr sz="2400" spc="-5" dirty="0">
                <a:latin typeface="Arial"/>
                <a:cs typeface="Arial"/>
              </a:rPr>
              <a:t>streams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terms.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happens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twice: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indexing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628" y="2662427"/>
            <a:ext cx="3944112" cy="16047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105</a:t>
            </a:fld>
            <a:endParaRPr spc="-1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5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analyzers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2250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analyze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 data.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Character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Zero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Tokenizer: Exactly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Token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filters: Zero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more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2689" y="3132323"/>
            <a:ext cx="3685821" cy="8294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106</a:t>
            </a:fld>
            <a:endParaRPr spc="-1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" y="2045207"/>
            <a:ext cx="8016240" cy="25999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5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analyzers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107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761187" y="1160526"/>
            <a:ext cx="7418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diagram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depicts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22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Character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filters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25600"/>
            <a:ext cx="78251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956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5" dirty="0">
                <a:latin typeface="Arial"/>
                <a:cs typeface="Arial"/>
              </a:rPr>
              <a:t> composing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analyzer,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zero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more-character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character filter </a:t>
            </a:r>
            <a:r>
              <a:rPr sz="2400" spc="-10" dirty="0">
                <a:latin typeface="Arial"/>
                <a:cs typeface="Arial"/>
              </a:rPr>
              <a:t>works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stream of characters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input field; each </a:t>
            </a:r>
            <a:r>
              <a:rPr sz="2400" dirty="0">
                <a:latin typeface="Arial"/>
                <a:cs typeface="Arial"/>
              </a:rPr>
              <a:t>character </a:t>
            </a:r>
            <a:r>
              <a:rPr sz="2400" spc="-5" dirty="0">
                <a:latin typeface="Arial"/>
                <a:cs typeface="Arial"/>
              </a:rPr>
              <a:t>filter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add, </a:t>
            </a:r>
            <a:r>
              <a:rPr sz="2400" dirty="0">
                <a:latin typeface="Arial"/>
                <a:cs typeface="Arial"/>
              </a:rPr>
              <a:t>remove,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characters 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9" y="1101069"/>
            <a:ext cx="1896947" cy="346004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22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Character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filters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109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422857"/>
            <a:ext cx="551370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example, </a:t>
            </a:r>
            <a:r>
              <a:rPr sz="2400" dirty="0">
                <a:latin typeface="Arial"/>
                <a:cs typeface="Arial"/>
              </a:rPr>
              <a:t>you may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transform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emoticons into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text </a:t>
            </a:r>
            <a:r>
              <a:rPr sz="2400" dirty="0">
                <a:latin typeface="Arial"/>
                <a:cs typeface="Arial"/>
              </a:rPr>
              <a:t>that represents </a:t>
            </a:r>
            <a:r>
              <a:rPr sz="2400" spc="-6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those</a:t>
            </a:r>
            <a:r>
              <a:rPr sz="2400" spc="-5" dirty="0">
                <a:latin typeface="Arial"/>
                <a:cs typeface="Arial"/>
              </a:rPr>
              <a:t> emoticons: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:)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translated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_smile_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:(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translated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_sad_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:D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translated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_laugh_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904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Easy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operate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easy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scale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942" y="1274444"/>
            <a:ext cx="502475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5943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run on 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single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node and </a:t>
            </a:r>
            <a:r>
              <a:rPr sz="2200" dirty="0">
                <a:latin typeface="Arial"/>
                <a:cs typeface="Arial"/>
              </a:rPr>
              <a:t>easily scale </a:t>
            </a:r>
            <a:r>
              <a:rPr sz="2200" spc="-5" dirty="0">
                <a:latin typeface="Arial"/>
                <a:cs typeface="Arial"/>
              </a:rPr>
              <a:t>out to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hundreds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nodes.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25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It is </a:t>
            </a:r>
            <a:r>
              <a:rPr sz="2200" spc="-10" dirty="0">
                <a:latin typeface="Arial"/>
                <a:cs typeface="Arial"/>
              </a:rPr>
              <a:t>very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easy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start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single</a:t>
            </a:r>
            <a:r>
              <a:rPr sz="2200" spc="-10" dirty="0">
                <a:latin typeface="Arial"/>
                <a:cs typeface="Arial"/>
              </a:rPr>
              <a:t> node </a:t>
            </a:r>
            <a:r>
              <a:rPr sz="2200" spc="-5" dirty="0">
                <a:latin typeface="Arial"/>
                <a:cs typeface="Arial"/>
              </a:rPr>
              <a:t> instance of Elasticsearch; it works </a:t>
            </a:r>
            <a:r>
              <a:rPr sz="2200" spc="-10" dirty="0">
                <a:latin typeface="Arial"/>
                <a:cs typeface="Arial"/>
              </a:rPr>
              <a:t>out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box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without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any</a:t>
            </a:r>
            <a:r>
              <a:rPr sz="2200" spc="-5" dirty="0">
                <a:latin typeface="Arial"/>
                <a:cs typeface="Arial"/>
              </a:rPr>
              <a:t> configuration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changes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scales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hundreds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of </a:t>
            </a:r>
            <a:r>
              <a:rPr sz="2200" spc="-5" dirty="0">
                <a:latin typeface="Arial"/>
                <a:cs typeface="Arial"/>
              </a:rPr>
              <a:t> nodes.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6210" y="1969848"/>
            <a:ext cx="2873233" cy="18492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11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22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Character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filters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329628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"char_filter":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855344" marR="5080" indent="-1695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"my_char_filter": {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24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"mapping",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"mappings":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400">
              <a:latin typeface="Arial"/>
              <a:cs typeface="Arial"/>
            </a:endParaRPr>
          </a:p>
          <a:p>
            <a:pPr marL="102298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":)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_smile_",</a:t>
            </a:r>
            <a:endParaRPr sz="2400">
              <a:latin typeface="Arial"/>
              <a:cs typeface="Arial"/>
            </a:endParaRPr>
          </a:p>
          <a:p>
            <a:pPr marL="1022985" marR="13843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":( =&gt;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_sad_",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":D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_laugh_"</a:t>
            </a:r>
            <a:endParaRPr sz="2400">
              <a:latin typeface="Arial"/>
              <a:cs typeface="Arial"/>
            </a:endParaRPr>
          </a:p>
          <a:p>
            <a:pPr marL="855344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68643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8332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Tokenizer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2540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308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exactly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tokenizer,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responsibility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tokenizer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receive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stream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&amp;These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build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inverted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token </a:t>
            </a:r>
            <a:r>
              <a:rPr sz="2400" spc="-5" dirty="0">
                <a:latin typeface="Arial"/>
                <a:cs typeface="Arial"/>
              </a:rPr>
              <a:t>is roughly equivalent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word </a:t>
            </a:r>
            <a:r>
              <a:rPr sz="2400" dirty="0">
                <a:latin typeface="Arial"/>
                <a:cs typeface="Arial"/>
              </a:rPr>
              <a:t>&amp; In </a:t>
            </a:r>
            <a:r>
              <a:rPr sz="2400" spc="-5" dirty="0">
                <a:latin typeface="Arial"/>
                <a:cs typeface="Arial"/>
              </a:rPr>
              <a:t>addition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breaking down </a:t>
            </a:r>
            <a:r>
              <a:rPr sz="2400" dirty="0">
                <a:latin typeface="Arial"/>
                <a:cs typeface="Arial"/>
              </a:rPr>
              <a:t>characters </a:t>
            </a:r>
            <a:r>
              <a:rPr sz="2400" spc="-5" dirty="0">
                <a:latin typeface="Arial"/>
                <a:cs typeface="Arial"/>
              </a:rPr>
              <a:t>into words or </a:t>
            </a:r>
            <a:r>
              <a:rPr sz="2400" dirty="0">
                <a:latin typeface="Arial"/>
                <a:cs typeface="Arial"/>
              </a:rPr>
              <a:t>tokens, </a:t>
            </a:r>
            <a:r>
              <a:rPr sz="2400" spc="-5" dirty="0">
                <a:latin typeface="Arial"/>
                <a:cs typeface="Arial"/>
              </a:rPr>
              <a:t>it also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produces, in its output, </a:t>
            </a:r>
            <a:r>
              <a:rPr sz="2400" dirty="0">
                <a:latin typeface="Arial"/>
                <a:cs typeface="Arial"/>
              </a:rPr>
              <a:t>the start </a:t>
            </a:r>
            <a:r>
              <a:rPr sz="2400" spc="-5" dirty="0">
                <a:latin typeface="Arial"/>
                <a:cs typeface="Arial"/>
              </a:rPr>
              <a:t>and end offset of </a:t>
            </a:r>
            <a:r>
              <a:rPr sz="2400" spc="-10" dirty="0">
                <a:latin typeface="Arial"/>
                <a:cs typeface="Arial"/>
              </a:rPr>
              <a:t>each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dirty="0">
                <a:latin typeface="Arial"/>
                <a:cs typeface="Arial"/>
              </a:rPr>
              <a:t> stream.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626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tokenizer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72477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Loosely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speaking,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standard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tokenizer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breaks down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stream </a:t>
            </a:r>
            <a:r>
              <a:rPr sz="2400" spc="-5" dirty="0">
                <a:latin typeface="Arial"/>
                <a:cs typeface="Arial"/>
              </a:rPr>
              <a:t>of characters by separating </a:t>
            </a:r>
            <a:r>
              <a:rPr sz="2400" dirty="0">
                <a:latin typeface="Arial"/>
                <a:cs typeface="Arial"/>
              </a:rPr>
              <a:t>them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whitespace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characters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punctuation.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</a:t>
            </a:r>
            <a:endParaRPr sz="2400">
              <a:latin typeface="Arial"/>
              <a:cs typeface="Arial"/>
            </a:endParaRPr>
          </a:p>
          <a:p>
            <a:pPr marL="12700" marR="854075" indent="3429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tokenizer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breaks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character </a:t>
            </a:r>
            <a:r>
              <a:rPr sz="2400" dirty="0">
                <a:latin typeface="Arial"/>
                <a:cs typeface="Arial"/>
              </a:rPr>
              <a:t>stream</a:t>
            </a:r>
            <a:r>
              <a:rPr sz="2400" spc="-5" dirty="0">
                <a:latin typeface="Arial"/>
                <a:cs typeface="Arial"/>
              </a:rPr>
              <a:t> 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_analyze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"tokenizer":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"standard",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"text":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"Tokenizer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breaks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characters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into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tokens!"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626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tokenizer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17979"/>
            <a:ext cx="78549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1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preceding</a:t>
            </a:r>
            <a:r>
              <a:rPr sz="2400" spc="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produces</a:t>
            </a:r>
            <a:r>
              <a:rPr sz="2400" spc="1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output; notice </a:t>
            </a:r>
            <a:r>
              <a:rPr sz="2400" dirty="0">
                <a:latin typeface="Arial"/>
                <a:cs typeface="Arial"/>
              </a:rPr>
              <a:t>the start_offset, </a:t>
            </a:r>
            <a:r>
              <a:rPr sz="2400" spc="-5" dirty="0">
                <a:latin typeface="Arial"/>
                <a:cs typeface="Arial"/>
              </a:rPr>
              <a:t>end_offset, and positions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output: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778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289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Token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filters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416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There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zero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 </a:t>
            </a:r>
            <a:r>
              <a:rPr sz="2400" spc="-5" dirty="0">
                <a:latin typeface="Arial"/>
                <a:cs typeface="Arial"/>
              </a:rPr>
              <a:t>filters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analyzer.</a:t>
            </a:r>
            <a:endParaRPr sz="2400">
              <a:latin typeface="Arial"/>
              <a:cs typeface="Arial"/>
            </a:endParaRPr>
          </a:p>
          <a:p>
            <a:pPr marL="355600" marR="22225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Every </a:t>
            </a:r>
            <a:r>
              <a:rPr sz="2400" dirty="0">
                <a:latin typeface="Arial"/>
                <a:cs typeface="Arial"/>
              </a:rPr>
              <a:t>token filter can </a:t>
            </a:r>
            <a:r>
              <a:rPr sz="2400" spc="-5" dirty="0">
                <a:latin typeface="Arial"/>
                <a:cs typeface="Arial"/>
              </a:rPr>
              <a:t>add, remove, or change </a:t>
            </a:r>
            <a:r>
              <a:rPr sz="2400" dirty="0">
                <a:latin typeface="Arial"/>
                <a:cs typeface="Arial"/>
              </a:rPr>
              <a:t>tokens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it</a:t>
            </a:r>
            <a:r>
              <a:rPr sz="2400" spc="-5" dirty="0">
                <a:latin typeface="Arial"/>
                <a:cs typeface="Arial"/>
              </a:rPr>
              <a:t> receives.</a:t>
            </a:r>
            <a:endParaRPr sz="2400">
              <a:latin typeface="Arial"/>
              <a:cs typeface="Arial"/>
            </a:endParaRPr>
          </a:p>
          <a:p>
            <a:pPr marL="355600" marR="360045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Since it is </a:t>
            </a:r>
            <a:r>
              <a:rPr sz="2400" spc="-10" dirty="0">
                <a:latin typeface="Arial"/>
                <a:cs typeface="Arial"/>
              </a:rPr>
              <a:t>possible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have multiple </a:t>
            </a:r>
            <a:r>
              <a:rPr sz="2400" dirty="0">
                <a:latin typeface="Arial"/>
                <a:cs typeface="Arial"/>
              </a:rPr>
              <a:t>token </a:t>
            </a:r>
            <a:r>
              <a:rPr sz="2400" spc="-5" dirty="0">
                <a:latin typeface="Arial"/>
                <a:cs typeface="Arial"/>
              </a:rPr>
              <a:t>filters in 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output of each </a:t>
            </a:r>
            <a:r>
              <a:rPr sz="2400" dirty="0">
                <a:latin typeface="Arial"/>
                <a:cs typeface="Arial"/>
              </a:rPr>
              <a:t>token </a:t>
            </a:r>
            <a:r>
              <a:rPr sz="2400" spc="-5" dirty="0">
                <a:latin typeface="Arial"/>
                <a:cs typeface="Arial"/>
              </a:rPr>
              <a:t>filter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sent to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until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r>
              <a:rPr sz="2400" spc="-5" dirty="0">
                <a:latin typeface="Arial"/>
                <a:cs typeface="Arial"/>
              </a:rPr>
              <a:t> filters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considered.</a:t>
            </a:r>
            <a:endParaRPr sz="24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dirty="0">
                <a:latin typeface="Arial"/>
                <a:cs typeface="Arial"/>
              </a:rPr>
              <a:t>comes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several token </a:t>
            </a:r>
            <a:r>
              <a:rPr sz="2400" spc="-5" dirty="0">
                <a:latin typeface="Arial"/>
                <a:cs typeface="Arial"/>
              </a:rPr>
              <a:t>filters, and </a:t>
            </a:r>
            <a:r>
              <a:rPr sz="2400" dirty="0">
                <a:latin typeface="Arial"/>
                <a:cs typeface="Arial"/>
              </a:rPr>
              <a:t>they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 used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compose</a:t>
            </a:r>
            <a:r>
              <a:rPr sz="2400" dirty="0">
                <a:latin typeface="Arial"/>
                <a:cs typeface="Arial"/>
              </a:rPr>
              <a:t> your </a:t>
            </a:r>
            <a:r>
              <a:rPr sz="2400" spc="-5" dirty="0">
                <a:latin typeface="Arial"/>
                <a:cs typeface="Arial"/>
              </a:rPr>
              <a:t>own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 </a:t>
            </a:r>
            <a:r>
              <a:rPr sz="2400" spc="-10" dirty="0">
                <a:latin typeface="Arial"/>
                <a:cs typeface="Arial"/>
              </a:rPr>
              <a:t>analyzers.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3510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Using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built-in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analyzers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747520"/>
            <a:ext cx="78282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several </a:t>
            </a:r>
            <a:r>
              <a:rPr sz="2400" spc="-5" dirty="0">
                <a:latin typeface="Arial"/>
                <a:cs typeface="Arial"/>
              </a:rPr>
              <a:t>built-in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analyzers</a:t>
            </a:r>
            <a:r>
              <a:rPr sz="2400" dirty="0">
                <a:latin typeface="Arial"/>
                <a:cs typeface="Arial"/>
              </a:rPr>
              <a:t> that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46379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Almost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these </a:t>
            </a:r>
            <a:r>
              <a:rPr sz="2400" spc="-5" dirty="0">
                <a:latin typeface="Arial"/>
                <a:cs typeface="Arial"/>
              </a:rPr>
              <a:t>analyzers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 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additional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they</a:t>
            </a:r>
            <a:r>
              <a:rPr sz="2400" spc="-5" dirty="0">
                <a:latin typeface="Arial"/>
                <a:cs typeface="Arial"/>
              </a:rPr>
              <a:t> provide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flexibility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" dirty="0">
                <a:latin typeface="Arial"/>
                <a:cs typeface="Arial"/>
              </a:rPr>
              <a:t> parameters.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Standard</a:t>
            </a:r>
            <a:r>
              <a:rPr spc="15" dirty="0"/>
              <a:t> </a:t>
            </a:r>
            <a:r>
              <a:rPr spc="-5" dirty="0"/>
              <a:t>Analyzer</a:t>
            </a:r>
            <a:r>
              <a:rPr spc="15" dirty="0"/>
              <a:t> </a:t>
            </a:r>
            <a:r>
              <a:rPr spc="-5" dirty="0"/>
              <a:t>is suitable</a:t>
            </a:r>
            <a:r>
              <a:rPr spc="25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spc="-5" dirty="0"/>
              <a:t>many </a:t>
            </a:r>
            <a:r>
              <a:rPr spc="-10" dirty="0"/>
              <a:t>languages</a:t>
            </a:r>
            <a:r>
              <a:rPr spc="40" dirty="0"/>
              <a:t> </a:t>
            </a:r>
            <a:r>
              <a:rPr spc="-5" dirty="0"/>
              <a:t>and </a:t>
            </a:r>
            <a:r>
              <a:rPr dirty="0"/>
              <a:t> </a:t>
            </a:r>
            <a:r>
              <a:rPr spc="-5" dirty="0"/>
              <a:t>situations.</a:t>
            </a:r>
            <a:r>
              <a:rPr spc="5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dirty="0"/>
              <a:t>can</a:t>
            </a:r>
            <a:r>
              <a:rPr spc="5" dirty="0"/>
              <a:t> </a:t>
            </a:r>
            <a:r>
              <a:rPr spc="-5" dirty="0"/>
              <a:t>also</a:t>
            </a:r>
            <a:r>
              <a:rPr spc="10" dirty="0"/>
              <a:t> </a:t>
            </a:r>
            <a:r>
              <a:rPr spc="-5" dirty="0"/>
              <a:t>be</a:t>
            </a:r>
            <a:r>
              <a:rPr dirty="0"/>
              <a:t> </a:t>
            </a:r>
            <a:r>
              <a:rPr spc="-5" dirty="0"/>
              <a:t>customized</a:t>
            </a:r>
            <a:r>
              <a:rPr spc="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the </a:t>
            </a:r>
            <a:r>
              <a:rPr spc="-10" dirty="0"/>
              <a:t>underlying </a:t>
            </a:r>
            <a:r>
              <a:rPr spc="-5" dirty="0"/>
              <a:t> language</a:t>
            </a:r>
            <a:r>
              <a:rPr spc="30" dirty="0"/>
              <a:t> </a:t>
            </a:r>
            <a:r>
              <a:rPr spc="-5" dirty="0"/>
              <a:t>or</a:t>
            </a:r>
            <a:r>
              <a:rPr dirty="0"/>
              <a:t> </a:t>
            </a:r>
            <a:r>
              <a:rPr spc="-5" dirty="0"/>
              <a:t>situation.</a:t>
            </a:r>
            <a:r>
              <a:rPr dirty="0"/>
              <a:t> </a:t>
            </a:r>
            <a:r>
              <a:rPr spc="-5" dirty="0"/>
              <a:t>Standard</a:t>
            </a:r>
            <a:r>
              <a:rPr spc="10" dirty="0"/>
              <a:t> </a:t>
            </a:r>
            <a:r>
              <a:rPr spc="-5" dirty="0"/>
              <a:t>analyzer</a:t>
            </a:r>
            <a:r>
              <a:rPr spc="10" dirty="0"/>
              <a:t> </a:t>
            </a:r>
            <a:r>
              <a:rPr dirty="0"/>
              <a:t>comprises</a:t>
            </a:r>
            <a:r>
              <a:rPr spc="10" dirty="0"/>
              <a:t> </a:t>
            </a:r>
            <a:r>
              <a:rPr spc="-5" dirty="0"/>
              <a:t>of </a:t>
            </a:r>
            <a:r>
              <a:rPr dirty="0"/>
              <a:t>the </a:t>
            </a:r>
            <a:r>
              <a:rPr spc="-655" dirty="0"/>
              <a:t> </a:t>
            </a:r>
            <a:r>
              <a:rPr spc="-5" dirty="0"/>
              <a:t>following</a:t>
            </a:r>
            <a:r>
              <a:rPr spc="25" dirty="0"/>
              <a:t> </a:t>
            </a:r>
            <a:r>
              <a:rPr dirty="0"/>
              <a:t>components: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/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Tokenizer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/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pc="-5" dirty="0"/>
              <a:t>Token</a:t>
            </a:r>
            <a:r>
              <a:rPr spc="-30" dirty="0"/>
              <a:t> </a:t>
            </a:r>
            <a:r>
              <a:rPr spc="-5" dirty="0"/>
              <a:t>filters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487221" y="2706623"/>
            <a:ext cx="3710304" cy="1899285"/>
            <a:chOff x="4487221" y="2706623"/>
            <a:chExt cx="3710304" cy="18992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221" y="2706623"/>
              <a:ext cx="3709732" cy="1898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2350" y="3004200"/>
              <a:ext cx="228777" cy="22877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116</a:t>
            </a:fld>
            <a:endParaRPr spc="-1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574" y="3425952"/>
            <a:ext cx="2362516" cy="990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117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320800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176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5" dirty="0">
                <a:latin typeface="Arial"/>
                <a:cs typeface="Arial"/>
              </a:rPr>
              <a:t> 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Standard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example: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36409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Let's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check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how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 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analysis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my_text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 </a:t>
            </a:r>
            <a:r>
              <a:rPr sz="2200" spc="-10" dirty="0">
                <a:latin typeface="Arial"/>
                <a:cs typeface="Arial"/>
              </a:rPr>
              <a:t>whenever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document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indexed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index.</a:t>
            </a:r>
            <a:endParaRPr sz="2200">
              <a:latin typeface="Arial"/>
              <a:cs typeface="Arial"/>
            </a:endParaRPr>
          </a:p>
          <a:p>
            <a:pPr marL="433070" indent="-421005">
              <a:lnSpc>
                <a:spcPct val="100000"/>
              </a:lnSpc>
              <a:buChar char="•"/>
              <a:tabLst>
                <a:tab pos="433070" algn="l"/>
                <a:tab pos="433705" algn="l"/>
              </a:tabLst>
            </a:pP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do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 </a:t>
            </a:r>
            <a:r>
              <a:rPr sz="2200" dirty="0">
                <a:latin typeface="Arial"/>
                <a:cs typeface="Arial"/>
              </a:rPr>
              <a:t>test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using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_analyze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API,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saw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earlier: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index_standard_analyzer/_analyze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"my_text",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"text": "The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Standard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Analyzer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works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this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way."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1947" y="2372071"/>
            <a:ext cx="1952277" cy="19519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119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450085"/>
            <a:ext cx="51435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32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output of previous command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shows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h/blob/master/snippets/3_3.txt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116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Near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real-time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capable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12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054" y="1198626"/>
            <a:ext cx="77393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014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Typically,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second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after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(saved).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Not 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storage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real-time </a:t>
            </a:r>
            <a:r>
              <a:rPr sz="2400" spc="-5" dirty="0">
                <a:latin typeface="Arial"/>
                <a:cs typeface="Arial"/>
              </a:rPr>
              <a:t>capable.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7272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to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thousands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hundreds of thousands of documents per </a:t>
            </a:r>
            <a:r>
              <a:rPr sz="2400" dirty="0">
                <a:latin typeface="Arial"/>
                <a:cs typeface="Arial"/>
              </a:rPr>
              <a:t>second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makes them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almost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immediately.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21181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Even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Standard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filter, </a:t>
            </a:r>
            <a:r>
              <a:rPr sz="2400" spc="-5" dirty="0">
                <a:latin typeface="Arial"/>
                <a:cs typeface="Arial"/>
              </a:rPr>
              <a:t>none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tokens 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out.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Therefore 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_analyze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 words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1968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5" dirty="0">
                <a:latin typeface="Arial"/>
                <a:cs typeface="Arial"/>
              </a:rPr>
              <a:t> uses English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language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words: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67206"/>
            <a:ext cx="77571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_analyze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 that</a:t>
            </a:r>
            <a:r>
              <a:rPr sz="2400" spc="-5" dirty="0">
                <a:latin typeface="Arial"/>
                <a:cs typeface="Arial"/>
              </a:rPr>
              <a:t> 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removes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stopwords,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index_standard_analyzer_english_stopwords/_analyze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"my_text",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"text":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"The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Standard Analyzer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works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this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way."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21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Standard</a:t>
            </a:r>
            <a:r>
              <a:rPr sz="3200" b="0" spc="-10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analyzer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221181"/>
            <a:ext cx="7802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returns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ets/3_5.txt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647" y="2513859"/>
            <a:ext cx="1667197" cy="19624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122</a:t>
            </a:fld>
            <a:endParaRPr spc="-1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3460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certain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situations,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may</a:t>
            </a:r>
            <a:r>
              <a:rPr sz="2400" spc="-5" dirty="0">
                <a:latin typeface="Arial"/>
                <a:cs typeface="Arial"/>
              </a:rPr>
              <a:t> want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own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</a:t>
            </a:r>
            <a:r>
              <a:rPr sz="2400" spc="-5" dirty="0">
                <a:latin typeface="Arial"/>
                <a:cs typeface="Arial"/>
              </a:rPr>
              <a:t> analyzer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 filters,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tokenizers,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your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choice.</a:t>
            </a:r>
            <a:endParaRPr sz="2400">
              <a:latin typeface="Arial"/>
              <a:cs typeface="Arial"/>
            </a:endParaRPr>
          </a:p>
          <a:p>
            <a:pPr marL="355600" marR="643255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Please remember </a:t>
            </a:r>
            <a:r>
              <a:rPr sz="2400" dirty="0">
                <a:latin typeface="Arial"/>
                <a:cs typeface="Arial"/>
              </a:rPr>
              <a:t>that most </a:t>
            </a:r>
            <a:r>
              <a:rPr sz="2400" spc="-5" dirty="0">
                <a:latin typeface="Arial"/>
                <a:cs typeface="Arial"/>
              </a:rPr>
              <a:t>requirements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fulfilled by one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built-in analyzers with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configuration.</a:t>
            </a:r>
            <a:endParaRPr sz="2400">
              <a:latin typeface="Arial"/>
              <a:cs typeface="Arial"/>
            </a:endParaRPr>
          </a:p>
          <a:p>
            <a:pPr marL="355600" marR="140081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create an analyzer </a:t>
            </a:r>
            <a:r>
              <a:rPr sz="2400" dirty="0">
                <a:latin typeface="Arial"/>
                <a:cs typeface="Arial"/>
              </a:rPr>
              <a:t>that can </a:t>
            </a:r>
            <a:r>
              <a:rPr sz="2400" spc="-10" dirty="0">
                <a:latin typeface="Arial"/>
                <a:cs typeface="Arial"/>
              </a:rPr>
              <a:t>help when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autocomplete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functionality.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57047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use </a:t>
            </a:r>
            <a:r>
              <a:rPr sz="2400" dirty="0">
                <a:latin typeface="Arial"/>
                <a:cs typeface="Arial"/>
              </a:rPr>
              <a:t>Standard</a:t>
            </a:r>
            <a:r>
              <a:rPr sz="2400" spc="-5" dirty="0">
                <a:latin typeface="Arial"/>
                <a:cs typeface="Arial"/>
              </a:rPr>
              <a:t> Analyzer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indexing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field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 </a:t>
            </a:r>
            <a:r>
              <a:rPr sz="2400" spc="-5" dirty="0">
                <a:latin typeface="Arial"/>
                <a:cs typeface="Arial"/>
              </a:rPr>
              <a:t>value: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/_analyze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 dirty="0">
              <a:latin typeface="Arial"/>
              <a:cs typeface="Arial"/>
            </a:endParaRPr>
          </a:p>
          <a:p>
            <a:pPr marL="181610" marR="293052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"text":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"Learning Elastic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Stack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7",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"analyzer":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"standard"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3970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937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still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recommend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5" dirty="0">
                <a:latin typeface="Arial"/>
                <a:cs typeface="Arial"/>
              </a:rPr>
              <a:t> 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compose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generate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elasti, elastic, le,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4254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ets/3_6.txt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9521"/>
            <a:ext cx="78028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9695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Given that 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two </a:t>
            </a:r>
            <a:r>
              <a:rPr sz="2400" spc="-5" dirty="0">
                <a:latin typeface="Arial"/>
                <a:cs typeface="Arial"/>
              </a:rPr>
              <a:t>products are </a:t>
            </a:r>
            <a:r>
              <a:rPr sz="2400" spc="-10" dirty="0">
                <a:latin typeface="Arial"/>
                <a:cs typeface="Arial"/>
              </a:rPr>
              <a:t>indexed,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has </a:t>
            </a:r>
            <a:r>
              <a:rPr sz="2400" dirty="0">
                <a:latin typeface="Arial"/>
                <a:cs typeface="Arial"/>
              </a:rPr>
              <a:t>typed </a:t>
            </a:r>
            <a:r>
              <a:rPr sz="2400" spc="-5" dirty="0">
                <a:latin typeface="Arial"/>
                <a:cs typeface="Arial"/>
              </a:rPr>
              <a:t>Ela </a:t>
            </a:r>
            <a:r>
              <a:rPr sz="2400" dirty="0">
                <a:latin typeface="Arial"/>
                <a:cs typeface="Arial"/>
              </a:rPr>
              <a:t>so far, the </a:t>
            </a:r>
            <a:r>
              <a:rPr sz="2400" spc="-5" dirty="0">
                <a:latin typeface="Arial"/>
                <a:cs typeface="Arial"/>
              </a:rPr>
              <a:t>search should </a:t>
            </a:r>
            <a:r>
              <a:rPr sz="2400" dirty="0">
                <a:latin typeface="Arial"/>
                <a:cs typeface="Arial"/>
              </a:rPr>
              <a:t>return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ets/3_7.txt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390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are going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 product </a:t>
            </a:r>
            <a:r>
              <a:rPr sz="2400" dirty="0">
                <a:latin typeface="Arial"/>
                <a:cs typeface="Arial"/>
              </a:rPr>
              <a:t>catalog </a:t>
            </a:r>
            <a:r>
              <a:rPr sz="2400" spc="-5" dirty="0">
                <a:latin typeface="Arial"/>
                <a:cs typeface="Arial"/>
              </a:rPr>
              <a:t>data taken 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popular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e-commerce </a:t>
            </a:r>
            <a:r>
              <a:rPr sz="2400" dirty="0">
                <a:latin typeface="Arial"/>
                <a:cs typeface="Arial"/>
              </a:rPr>
              <a:t>site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  <a:hlinkClick r:id="rId2"/>
              </a:rPr>
              <a:t>www.amazon.com.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downloadable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  <a:hlinkClick r:id="rId3"/>
              </a:rPr>
              <a:t>http://dbs.uni-</a:t>
            </a:r>
            <a:endParaRPr lang="en-US"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lang="en-US" sz="2400" spc="-5" dirty="0">
                <a:latin typeface="Arial"/>
                <a:cs typeface="Arial"/>
              </a:rPr>
              <a:t>leipzig.de/file/Amazon-GoogleProducts.zip 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Before we </a:t>
            </a:r>
            <a:r>
              <a:rPr sz="2400" dirty="0">
                <a:latin typeface="Arial"/>
                <a:cs typeface="Arial"/>
              </a:rPr>
              <a:t>start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queries, let's </a:t>
            </a:r>
            <a:r>
              <a:rPr sz="2400" dirty="0">
                <a:latin typeface="Arial"/>
                <a:cs typeface="Arial"/>
              </a:rPr>
              <a:t>create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data: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ets/3_8.txt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41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Implementing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autocomplete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 </a:t>
            </a:r>
            <a:r>
              <a:rPr sz="2800" b="0" spc="-10" dirty="0">
                <a:latin typeface="Palatino Linotype"/>
                <a:cs typeface="Palatino Linotype"/>
              </a:rPr>
              <a:t>custom </a:t>
            </a:r>
            <a:r>
              <a:rPr sz="2800" b="0" dirty="0">
                <a:latin typeface="Palatino Linotype"/>
                <a:cs typeface="Palatino Linotype"/>
              </a:rPr>
              <a:t>analyzer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19961"/>
            <a:ext cx="68192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you </a:t>
            </a:r>
            <a:r>
              <a:rPr sz="2400" spc="-5" dirty="0">
                <a:latin typeface="Arial"/>
                <a:cs typeface="Arial"/>
              </a:rPr>
              <a:t>have imported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data, verify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it 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with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the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following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query: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 dirty="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 dirty="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"match_all":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{}</a:t>
            </a:r>
            <a:endParaRPr sz="2400" dirty="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638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from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structured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129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51357"/>
            <a:ext cx="78232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0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certain </a:t>
            </a:r>
            <a:r>
              <a:rPr sz="2400" dirty="0">
                <a:latin typeface="Arial"/>
                <a:cs typeface="Arial"/>
              </a:rPr>
              <a:t>situations,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find </a:t>
            </a:r>
            <a:r>
              <a:rPr sz="2400" spc="-5" dirty="0">
                <a:latin typeface="Arial"/>
                <a:cs typeface="Arial"/>
              </a:rPr>
              <a:t>out whether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included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not;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binary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answer.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 the </a:t>
            </a:r>
            <a:r>
              <a:rPr sz="2400" spc="-5" dirty="0">
                <a:latin typeface="Arial"/>
                <a:cs typeface="Arial"/>
              </a:rPr>
              <a:t>other hand, </a:t>
            </a:r>
            <a:r>
              <a:rPr sz="2400" dirty="0">
                <a:latin typeface="Arial"/>
                <a:cs typeface="Arial"/>
              </a:rPr>
              <a:t>there </a:t>
            </a:r>
            <a:r>
              <a:rPr sz="2400" spc="-5" dirty="0">
                <a:latin typeface="Arial"/>
                <a:cs typeface="Arial"/>
              </a:rPr>
              <a:t>are other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of queries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relevance-based.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3906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Such relevance-based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return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say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well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6530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Lightning–fast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13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3990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Lucene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 </a:t>
            </a:r>
            <a:r>
              <a:rPr sz="2400" spc="-10" dirty="0">
                <a:latin typeface="Arial"/>
                <a:cs typeface="Arial"/>
              </a:rPr>
              <a:t>underlying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technology.By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your documents.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is extremely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invaluable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or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search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 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42900" marR="7239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429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situation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think, </a:t>
            </a:r>
            <a:r>
              <a:rPr sz="2400" dirty="0">
                <a:latin typeface="Arial"/>
                <a:cs typeface="Arial"/>
              </a:rPr>
              <a:t>If</a:t>
            </a:r>
            <a:endParaRPr sz="2400">
              <a:latin typeface="Arial"/>
              <a:cs typeface="Arial"/>
            </a:endParaRPr>
          </a:p>
          <a:p>
            <a:pPr marR="70485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only</a:t>
            </a:r>
            <a:r>
              <a:rPr sz="2400" dirty="0">
                <a:latin typeface="Arial"/>
                <a:cs typeface="Arial"/>
              </a:rPr>
              <a:t> I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had </a:t>
            </a:r>
            <a:r>
              <a:rPr sz="2400" dirty="0">
                <a:latin typeface="Arial"/>
                <a:cs typeface="Arial"/>
              </a:rPr>
              <a:t>chosen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310" y="111311"/>
            <a:ext cx="3971377" cy="44789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130</a:t>
            </a:fld>
            <a:endParaRPr spc="-1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139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Range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007821"/>
            <a:ext cx="784415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Range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applied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fields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natural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ordering.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score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boosting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most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typical</a:t>
            </a:r>
            <a:r>
              <a:rPr sz="2400" dirty="0">
                <a:latin typeface="Arial"/>
                <a:cs typeface="Arial"/>
              </a:rPr>
              <a:t> range</a:t>
            </a:r>
            <a:r>
              <a:rPr sz="2400" spc="-5" dirty="0">
                <a:latin typeface="Arial"/>
                <a:cs typeface="Arial"/>
              </a:rPr>
              <a:t> query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numeric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9955" y="2398776"/>
            <a:ext cx="4335780" cy="17282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131</a:t>
            </a:fld>
            <a:endParaRPr spc="-1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8840" y="2572511"/>
            <a:ext cx="3185160" cy="1122045"/>
          </a:xfrm>
          <a:custGeom>
            <a:avLst/>
            <a:gdLst/>
            <a:ahLst/>
            <a:cxnLst/>
            <a:rect l="l" t="t" r="r" b="b"/>
            <a:pathLst>
              <a:path w="3185159" h="1122045">
                <a:moveTo>
                  <a:pt x="0" y="0"/>
                </a:moveTo>
                <a:lnTo>
                  <a:pt x="3185160" y="0"/>
                </a:lnTo>
                <a:lnTo>
                  <a:pt x="3185160" y="1121664"/>
                </a:lnTo>
                <a:lnTo>
                  <a:pt x="0" y="1121664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2670" y="2606421"/>
            <a:ext cx="287274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Range</a:t>
            </a:r>
            <a:r>
              <a:rPr sz="320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query</a:t>
            </a:r>
            <a:r>
              <a:rPr sz="320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on </a:t>
            </a:r>
            <a:r>
              <a:rPr sz="3200" spc="-7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numeric</a:t>
            </a:r>
            <a:r>
              <a:rPr sz="320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58038"/>
            <a:ext cx="784479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Suppose we </a:t>
            </a:r>
            <a:r>
              <a:rPr sz="2000" spc="-5" dirty="0">
                <a:latin typeface="Arial"/>
                <a:cs typeface="Arial"/>
              </a:rPr>
              <a:t>are </a:t>
            </a:r>
            <a:r>
              <a:rPr sz="2000" dirty="0">
                <a:latin typeface="Arial"/>
                <a:cs typeface="Arial"/>
              </a:rPr>
              <a:t>storing products </a:t>
            </a:r>
            <a:r>
              <a:rPr sz="2000" spc="-5" dirty="0">
                <a:latin typeface="Arial"/>
                <a:cs typeface="Arial"/>
              </a:rPr>
              <a:t>with their prices in an </a:t>
            </a:r>
            <a:r>
              <a:rPr sz="2000" dirty="0">
                <a:latin typeface="Arial"/>
                <a:cs typeface="Arial"/>
              </a:rPr>
              <a:t> Elasticsearch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index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want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all</a:t>
            </a:r>
            <a:r>
              <a:rPr sz="2000" dirty="0">
                <a:latin typeface="Arial"/>
                <a:cs typeface="Arial"/>
              </a:rPr>
              <a:t> products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within</a:t>
            </a:r>
            <a:r>
              <a:rPr sz="2000" dirty="0">
                <a:latin typeface="Arial"/>
                <a:cs typeface="Arial"/>
              </a:rPr>
              <a:t> 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range.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query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products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range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$10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$20: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1277188"/>
            <a:ext cx="368363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"range":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"gte":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10,</a:t>
            </a:r>
            <a:endParaRPr sz="2000" dirty="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"lte":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20</a:t>
            </a:r>
            <a:endParaRPr sz="20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139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Range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562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previous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ets/3_9.txt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9759" y="2767583"/>
            <a:ext cx="3444240" cy="1099185"/>
          </a:xfrm>
          <a:custGeom>
            <a:avLst/>
            <a:gdLst/>
            <a:ahLst/>
            <a:cxnLst/>
            <a:rect l="l" t="t" r="r" b="b"/>
            <a:pathLst>
              <a:path w="3444240" h="1099185">
                <a:moveTo>
                  <a:pt x="3444240" y="0"/>
                </a:moveTo>
                <a:lnTo>
                  <a:pt x="0" y="0"/>
                </a:lnTo>
                <a:lnTo>
                  <a:pt x="0" y="1098804"/>
                </a:lnTo>
                <a:lnTo>
                  <a:pt x="3444240" y="1098804"/>
                </a:lnTo>
                <a:lnTo>
                  <a:pt x="344424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25490" y="2790190"/>
            <a:ext cx="324294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8810" marR="5080" indent="-62674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Range</a:t>
            </a:r>
            <a:r>
              <a:rPr sz="320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query</a:t>
            </a:r>
            <a:r>
              <a:rPr sz="320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with </a:t>
            </a:r>
            <a:r>
              <a:rPr sz="3200" spc="-7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score</a:t>
            </a:r>
            <a:r>
              <a:rPr sz="3200" spc="-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boosting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817575" y="146430"/>
            <a:ext cx="7350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range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query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allows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you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provide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boost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parameter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enhance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0475" y="420446"/>
            <a:ext cx="63957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its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score relative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other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query/queries</a:t>
            </a:r>
            <a:r>
              <a:rPr sz="1800" b="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that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combined</a:t>
            </a:r>
            <a:r>
              <a:rPr sz="180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15" dirty="0">
                <a:solidFill>
                  <a:srgbClr val="000000"/>
                </a:solidFill>
                <a:latin typeface="Arial"/>
                <a:cs typeface="Arial"/>
              </a:rPr>
              <a:t>with: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575" y="695325"/>
            <a:ext cx="331279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"from":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0,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10,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{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"range":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"gte":</a:t>
            </a:r>
            <a:r>
              <a:rPr sz="18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10,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"lte":</a:t>
            </a:r>
            <a:r>
              <a:rPr sz="18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20,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"boost":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2.2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262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Range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58759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7645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range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also be </a:t>
            </a:r>
            <a:r>
              <a:rPr sz="2400" spc="-10" dirty="0">
                <a:latin typeface="Arial"/>
                <a:cs typeface="Arial"/>
              </a:rPr>
              <a:t>applied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date fields since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dates are also inherently ordered. You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 format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range: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/orders/_search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{"query":{"range":{"orderDate":{"gte":"01/09/2017","lte":"30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/09/2017","format":"dd/MM/yyyy"}}}}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262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Range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98144" y="1136141"/>
            <a:ext cx="80664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60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dates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without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queries.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including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denote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current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time.</a:t>
            </a:r>
          </a:p>
          <a:p>
            <a:pPr marL="355600" marR="14922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last</a:t>
            </a:r>
            <a:r>
              <a:rPr sz="2400" dirty="0">
                <a:latin typeface="Arial"/>
                <a:cs typeface="Arial"/>
              </a:rPr>
              <a:t> 7 </a:t>
            </a:r>
            <a:r>
              <a:rPr sz="2400" spc="-5" dirty="0">
                <a:latin typeface="Arial"/>
                <a:cs typeface="Arial"/>
              </a:rPr>
              <a:t>days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until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now,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exactly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24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hours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till </a:t>
            </a:r>
            <a:r>
              <a:rPr sz="2400" spc="-5" dirty="0">
                <a:latin typeface="Arial"/>
                <a:cs typeface="Arial"/>
              </a:rPr>
              <a:t>now 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precision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milliseconds: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/orders/_search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{"query":{"range":{"orderDate":{"gte":"now-7d","lte":"now"}}}}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237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Exists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92886"/>
            <a:ext cx="742315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Sometimes it is useful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obtain only </a:t>
            </a:r>
            <a:r>
              <a:rPr sz="2000" dirty="0">
                <a:latin typeface="Arial"/>
                <a:cs typeface="Arial"/>
              </a:rPr>
              <a:t>records that </a:t>
            </a:r>
            <a:r>
              <a:rPr sz="2000" spc="-5" dirty="0">
                <a:latin typeface="Arial"/>
                <a:cs typeface="Arial"/>
              </a:rPr>
              <a:t>have </a:t>
            </a:r>
            <a:r>
              <a:rPr sz="2000" dirty="0">
                <a:latin typeface="Arial"/>
                <a:cs typeface="Arial"/>
              </a:rPr>
              <a:t>non-null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non-empty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certain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field.</a:t>
            </a:r>
          </a:p>
          <a:p>
            <a:pPr marL="355600" marR="3028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For </a:t>
            </a:r>
            <a:r>
              <a:rPr sz="2000" spc="-5" dirty="0">
                <a:latin typeface="Arial"/>
                <a:cs typeface="Arial"/>
              </a:rPr>
              <a:t>example, getting all products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" dirty="0">
                <a:latin typeface="Arial"/>
                <a:cs typeface="Arial"/>
              </a:rPr>
              <a:t>have </a:t>
            </a:r>
            <a:r>
              <a:rPr sz="2000" dirty="0">
                <a:latin typeface="Arial"/>
                <a:cs typeface="Arial"/>
              </a:rPr>
              <a:t>description fields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defined: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"exists":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"description"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1475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Term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51357"/>
            <a:ext cx="767016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defined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manufacturer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 stored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both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text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keyword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fields.</a:t>
            </a: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exact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match,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endParaRPr sz="20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keyword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type: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4355"/>
            <a:ext cx="695960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looks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like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following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(only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partial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included):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"value"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3,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"relation"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"eq"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5.965414,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 marR="343027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"_index":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"amazon_products", </a:t>
            </a:r>
            <a:r>
              <a:rPr sz="1800" spc="-4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"_type":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"products",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"_id":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"AV5rBfPNNI_2eZGciIHC",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"_score":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5.965414,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139</a:t>
            </a:fld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489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Fault-tolerant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14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787" y="1136141"/>
            <a:ext cx="78390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164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clusters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keep</a:t>
            </a:r>
            <a:r>
              <a:rPr sz="2400" spc="-5" dirty="0">
                <a:latin typeface="Arial"/>
                <a:cs typeface="Arial"/>
              </a:rPr>
              <a:t> running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 </a:t>
            </a:r>
            <a:r>
              <a:rPr sz="2400" spc="-10" dirty="0">
                <a:latin typeface="Arial"/>
                <a:cs typeface="Arial"/>
              </a:rPr>
              <a:t>when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failures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5" dirty="0">
                <a:latin typeface="Arial"/>
                <a:cs typeface="Arial"/>
              </a:rPr>
              <a:t> as node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 failure.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565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failure,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replicates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5" dirty="0">
                <a:latin typeface="Arial"/>
                <a:cs typeface="Arial"/>
              </a:rPr>
              <a:t>of network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failure,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seamlessly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elects </a:t>
            </a:r>
            <a:r>
              <a:rPr sz="2400" dirty="0">
                <a:latin typeface="Arial"/>
                <a:cs typeface="Arial"/>
              </a:rPr>
              <a:t>master </a:t>
            </a:r>
            <a:r>
              <a:rPr sz="2400" spc="-5" dirty="0">
                <a:latin typeface="Arial"/>
                <a:cs typeface="Arial"/>
              </a:rPr>
              <a:t>replicas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keep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1475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Term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98982"/>
            <a:ext cx="571627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needs</a:t>
            </a:r>
            <a:r>
              <a:rPr sz="1800" dirty="0">
                <a:latin typeface="Arial"/>
                <a:cs typeface="Arial"/>
              </a:rPr>
              <a:t> to</a:t>
            </a:r>
            <a:r>
              <a:rPr sz="1800" spc="-5" dirty="0">
                <a:latin typeface="Arial"/>
                <a:cs typeface="Arial"/>
              </a:rPr>
              <a:t> be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wrapped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inside</a:t>
            </a:r>
            <a:r>
              <a:rPr sz="1800" dirty="0">
                <a:latin typeface="Arial"/>
                <a:cs typeface="Arial"/>
              </a:rPr>
              <a:t> 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constant_score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filter: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3526154" indent="-12890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"constant_score":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"filter":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18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32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from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full</a:t>
            </a:r>
            <a:r>
              <a:rPr sz="3200" b="0" spc="-5" dirty="0">
                <a:latin typeface="Palatino Linotype"/>
                <a:cs typeface="Palatino Linotype"/>
              </a:rPr>
              <a:t> text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923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work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unstructured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fields,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These queries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aware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analysis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terms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performing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That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right analyzer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10" dirty="0">
                <a:latin typeface="Arial"/>
                <a:cs typeface="Arial"/>
              </a:rPr>
              <a:t>applied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first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field-level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search_analyzer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5" dirty="0">
                <a:latin typeface="Arial"/>
                <a:cs typeface="Arial"/>
              </a:rPr>
              <a:t> field-level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defined.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3271" y="91528"/>
            <a:ext cx="3977458" cy="45947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142</a:t>
            </a:fld>
            <a:endParaRPr spc="-1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21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38124" y="981277"/>
            <a:ext cx="8550910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match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query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default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query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most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full-text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search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requirements.</a:t>
            </a:r>
            <a:endParaRPr sz="2000">
              <a:latin typeface="Arial"/>
              <a:cs typeface="Arial"/>
            </a:endParaRPr>
          </a:p>
          <a:p>
            <a:pPr marL="355600" marR="30670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It </a:t>
            </a:r>
            <a:r>
              <a:rPr sz="2000" spc="-5" dirty="0">
                <a:latin typeface="Arial"/>
                <a:cs typeface="Arial"/>
              </a:rPr>
              <a:t>is one 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high-level queries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aware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analyzer </a:t>
            </a:r>
            <a:r>
              <a:rPr sz="2000" dirty="0">
                <a:latin typeface="Arial"/>
                <a:cs typeface="Arial"/>
              </a:rPr>
              <a:t>used for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underlying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 marL="12700" marR="117348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Let's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understanding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 what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means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under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hood.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"match":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21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45921"/>
            <a:ext cx="724408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fact,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particular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gets</a:t>
            </a:r>
            <a:endParaRPr sz="2400">
              <a:latin typeface="Arial"/>
              <a:cs typeface="Arial"/>
            </a:endParaRPr>
          </a:p>
          <a:p>
            <a:pPr marL="12700" marR="90170" indent="342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converted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a term </a:t>
            </a:r>
            <a:r>
              <a:rPr sz="2400" spc="-5" dirty="0">
                <a:latin typeface="Arial"/>
                <a:cs typeface="Arial"/>
              </a:rPr>
              <a:t>query,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400" spc="-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2400" spc="-1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21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250342" y="951357"/>
            <a:ext cx="860869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5" dirty="0">
                <a:latin typeface="Arial"/>
                <a:cs typeface="Arial"/>
              </a:rPr>
              <a:t> what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happens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case 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"match":</a:t>
            </a:r>
            <a:r>
              <a:rPr sz="24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"manufacturer":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"victory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6643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Operator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7145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27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</a:t>
            </a:r>
            <a:r>
              <a:rPr sz="2400" spc="-5" dirty="0">
                <a:latin typeface="Arial"/>
                <a:cs typeface="Arial"/>
              </a:rPr>
              <a:t> default,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search</a:t>
            </a:r>
            <a:r>
              <a:rPr sz="2400" spc="-5" dirty="0">
                <a:latin typeface="Arial"/>
                <a:cs typeface="Arial"/>
              </a:rPr>
              <a:t> term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results</a:t>
            </a:r>
            <a:r>
              <a:rPr sz="2400" spc="-5" dirty="0">
                <a:latin typeface="Arial"/>
                <a:cs typeface="Arial"/>
              </a:rPr>
              <a:t> 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after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applying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analyzer,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combine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</a:t>
            </a:r>
            <a:r>
              <a:rPr sz="2400" dirty="0">
                <a:latin typeface="Arial"/>
                <a:cs typeface="Arial"/>
              </a:rPr>
              <a:t> 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individual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As</a:t>
            </a:r>
            <a:r>
              <a:rPr sz="2400" spc="-5" dirty="0">
                <a:latin typeface="Arial"/>
                <a:cs typeface="Arial"/>
              </a:rPr>
              <a:t> 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saw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preceding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default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behavior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combine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or operator, that is, one of </a:t>
            </a:r>
            <a:r>
              <a:rPr sz="2400" dirty="0">
                <a:latin typeface="Arial"/>
                <a:cs typeface="Arial"/>
              </a:rPr>
              <a:t>the terms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document's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6643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Operator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34744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65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can </a:t>
            </a:r>
            <a:r>
              <a:rPr sz="2400" spc="-5" dirty="0">
                <a:latin typeface="Arial"/>
                <a:cs typeface="Arial"/>
              </a:rPr>
              <a:t>be changed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and operator 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ets/3_10.txt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958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Fuzziness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377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06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 the </a:t>
            </a:r>
            <a:r>
              <a:rPr sz="2400" spc="-5" dirty="0">
                <a:latin typeface="Arial"/>
                <a:cs typeface="Arial"/>
              </a:rPr>
              <a:t>fuzziness parameter, </a:t>
            </a:r>
            <a:r>
              <a:rPr sz="2400" spc="-10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can turn thematch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fuzzy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5024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fuzziness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based 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Levenshtein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edit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distance, </a:t>
            </a:r>
            <a:r>
              <a:rPr sz="2400" dirty="0">
                <a:latin typeface="Arial"/>
                <a:cs typeface="Arial"/>
              </a:rPr>
              <a:t>to turn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term </a:t>
            </a:r>
            <a:r>
              <a:rPr sz="2400" spc="-5" dirty="0">
                <a:latin typeface="Arial"/>
                <a:cs typeface="Arial"/>
              </a:rPr>
              <a:t>into another by making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several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edits</a:t>
            </a:r>
            <a:r>
              <a:rPr sz="2400" dirty="0">
                <a:latin typeface="Arial"/>
                <a:cs typeface="Arial"/>
              </a:rPr>
              <a:t> to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original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Edits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insertions, deletions, </a:t>
            </a:r>
            <a:r>
              <a:rPr sz="2400" dirty="0">
                <a:latin typeface="Arial"/>
                <a:cs typeface="Arial"/>
              </a:rPr>
              <a:t>substitutions,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transposition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characters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original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958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Fuzziness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149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74241"/>
            <a:ext cx="3697604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"match":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"manufacturer":</a:t>
            </a:r>
            <a:r>
              <a:rPr sz="20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 marR="508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"victor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multimedia",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"fuzziness":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123" y="1053863"/>
            <a:ext cx="5744699" cy="35158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244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Exploring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components of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dirty="0">
                <a:latin typeface="Palatino Linotype"/>
                <a:cs typeface="Palatino Linotype"/>
              </a:rPr>
              <a:t> Elastic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Stack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15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8038"/>
            <a:ext cx="780224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20979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If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wanted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still</a:t>
            </a:r>
            <a:r>
              <a:rPr sz="2000" spc="-5" dirty="0">
                <a:latin typeface="Arial"/>
                <a:cs typeface="Arial"/>
              </a:rPr>
              <a:t> allow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more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room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errors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correctable,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fuzziness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increased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2.</a:t>
            </a:r>
            <a:endParaRPr sz="20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example,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fuzziness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 </a:t>
            </a:r>
            <a:r>
              <a:rPr sz="2000" spc="-5" dirty="0">
                <a:latin typeface="Arial"/>
                <a:cs typeface="Arial"/>
              </a:rPr>
              <a:t>will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victer.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Victory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two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edits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away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victer: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431800" marR="5461635" indent="-1403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"match":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"manufacturer":</a:t>
            </a:r>
            <a:r>
              <a:rPr sz="2000" spc="-1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572135" marR="41084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"victer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multimedia",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"fuzziness":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150</a:t>
            </a:fld>
            <a:endParaRPr spc="-1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34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phrase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7176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6421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words,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opposed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separate terms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document,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match_phrase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useful.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 is present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real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video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saltware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aquarium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desktop!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11073"/>
            <a:ext cx="774954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 match query can include all those documents that have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any </a:t>
            </a:r>
            <a:r>
              <a:rPr sz="2200" spc="-5" dirty="0">
                <a:latin typeface="Arial"/>
                <a:cs typeface="Arial"/>
              </a:rPr>
              <a:t>of the terms, </a:t>
            </a:r>
            <a:r>
              <a:rPr sz="2200" spc="-10" dirty="0">
                <a:latin typeface="Arial"/>
                <a:cs typeface="Arial"/>
              </a:rPr>
              <a:t>even when </a:t>
            </a:r>
            <a:r>
              <a:rPr sz="2200" spc="-5" dirty="0">
                <a:latin typeface="Arial"/>
                <a:cs typeface="Arial"/>
              </a:rPr>
              <a:t>they </a:t>
            </a:r>
            <a:r>
              <a:rPr sz="2200" spc="-10" dirty="0">
                <a:latin typeface="Arial"/>
                <a:cs typeface="Arial"/>
              </a:rPr>
              <a:t>are out </a:t>
            </a:r>
            <a:r>
              <a:rPr sz="2200" spc="-5" dirty="0">
                <a:latin typeface="Arial"/>
                <a:cs typeface="Arial"/>
              </a:rPr>
              <a:t>of order within the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document: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 dirty="0">
              <a:latin typeface="Arial"/>
              <a:cs typeface="Arial"/>
            </a:endParaRPr>
          </a:p>
          <a:p>
            <a:pPr marL="323850" marR="5198110" indent="-15621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"match_phrase": { </a:t>
            </a:r>
            <a:r>
              <a:rPr sz="2200" spc="-6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 dirty="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"real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video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saltware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aquarium"</a:t>
            </a:r>
            <a:endParaRPr sz="2200" dirty="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152</a:t>
            </a:fld>
            <a:endParaRPr spc="-1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34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phrase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71421"/>
            <a:ext cx="7802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ets/3_12.txt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22631"/>
            <a:ext cx="7465059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For </a:t>
            </a:r>
            <a:r>
              <a:rPr sz="2000" spc="-5" dirty="0">
                <a:latin typeface="Arial"/>
                <a:cs typeface="Arial"/>
              </a:rPr>
              <a:t>example, </a:t>
            </a:r>
            <a:r>
              <a:rPr sz="2000" dirty="0">
                <a:latin typeface="Arial"/>
                <a:cs typeface="Arial"/>
              </a:rPr>
              <a:t>a slop value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1 </a:t>
            </a:r>
            <a:r>
              <a:rPr sz="2000" spc="-5" dirty="0">
                <a:latin typeface="Arial"/>
                <a:cs typeface="Arial"/>
              </a:rPr>
              <a:t>would allow one </a:t>
            </a:r>
            <a:r>
              <a:rPr sz="2000" dirty="0">
                <a:latin typeface="Arial"/>
                <a:cs typeface="Arial"/>
              </a:rPr>
              <a:t>missing word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search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text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would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still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match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5150485" indent="-1390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"match_phrase":</a:t>
            </a:r>
            <a:r>
              <a:rPr sz="2000" spc="-1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 marR="344424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"real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video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aquarium",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"slop":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154</a:t>
            </a:fld>
            <a:endParaRPr spc="-1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991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Multi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match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25702"/>
            <a:ext cx="783717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multi_match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options.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options: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Querying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 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Boosting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multi_match </a:t>
            </a:r>
            <a:r>
              <a:rPr sz="2400" spc="-5" dirty="0">
                <a:latin typeface="Arial"/>
                <a:cs typeface="Arial"/>
              </a:rPr>
              <a:t>queries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 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9615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Querying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multiple fields with </a:t>
            </a:r>
            <a:r>
              <a:rPr sz="3200" b="0" spc="-5" dirty="0">
                <a:latin typeface="Palatino Linotype"/>
                <a:cs typeface="Palatino Linotype"/>
              </a:rPr>
              <a:t>defaults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34261"/>
            <a:ext cx="766889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32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provide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functionality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the </a:t>
            </a:r>
            <a:r>
              <a:rPr sz="2400" spc="-5" dirty="0">
                <a:latin typeface="Arial"/>
                <a:cs typeface="Arial"/>
              </a:rPr>
              <a:t>end user </a:t>
            </a:r>
            <a:r>
              <a:rPr sz="2400" dirty="0">
                <a:latin typeface="Arial"/>
                <a:cs typeface="Arial"/>
              </a:rPr>
              <a:t>searches for some </a:t>
            </a:r>
            <a:r>
              <a:rPr sz="2400" spc="-5" dirty="0">
                <a:latin typeface="Arial"/>
                <a:cs typeface="Arial"/>
              </a:rPr>
              <a:t>terms, we </a:t>
            </a:r>
            <a:r>
              <a:rPr sz="2400" spc="-10" dirty="0">
                <a:latin typeface="Arial"/>
                <a:cs typeface="Arial"/>
              </a:rPr>
              <a:t>want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query both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title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multi_match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9615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Querying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multiple fields with </a:t>
            </a:r>
            <a:r>
              <a:rPr sz="3200" b="0" spc="-5" dirty="0">
                <a:latin typeface="Palatino Linotype"/>
                <a:cs typeface="Palatino Linotype"/>
              </a:rPr>
              <a:t>defaults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12341"/>
            <a:ext cx="7353934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following query </a:t>
            </a:r>
            <a:r>
              <a:rPr sz="2000" spc="-5" dirty="0">
                <a:latin typeface="Arial"/>
                <a:cs typeface="Arial"/>
              </a:rPr>
              <a:t>will </a:t>
            </a:r>
            <a:r>
              <a:rPr sz="2000" dirty="0">
                <a:latin typeface="Arial"/>
                <a:cs typeface="Arial"/>
              </a:rPr>
              <a:t>find </a:t>
            </a:r>
            <a:r>
              <a:rPr sz="2000" spc="-5" dirty="0">
                <a:latin typeface="Arial"/>
                <a:cs typeface="Arial"/>
              </a:rPr>
              <a:t>all 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documents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" dirty="0">
                <a:latin typeface="Arial"/>
                <a:cs typeface="Arial"/>
              </a:rPr>
              <a:t>have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terms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monitor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aquarium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title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description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fields: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291465" marR="5278755" indent="-1390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"multi_match":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431800" marR="372872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"monitor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aquarium",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"fields":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["title", "description"]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76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Boosting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or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more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fields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225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  <a:tab pos="625284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e-commerce</a:t>
            </a:r>
            <a:r>
              <a:rPr sz="2400" dirty="0">
                <a:latin typeface="Arial"/>
                <a:cs typeface="Arial"/>
              </a:rPr>
              <a:t> type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application,	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intends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search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an item, and </a:t>
            </a:r>
            <a:r>
              <a:rPr sz="2400" dirty="0">
                <a:latin typeface="Arial"/>
                <a:cs typeface="Arial"/>
              </a:rPr>
              <a:t>they </a:t>
            </a:r>
            <a:r>
              <a:rPr sz="2400" spc="-5" dirty="0">
                <a:latin typeface="Arial"/>
                <a:cs typeface="Arial"/>
              </a:rPr>
              <a:t>might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" dirty="0">
                <a:latin typeface="Arial"/>
                <a:cs typeface="Arial"/>
              </a:rPr>
              <a:t> keywords.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22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What </a:t>
            </a:r>
            <a:r>
              <a:rPr sz="2400" spc="-5" dirty="0">
                <a:latin typeface="Arial"/>
                <a:cs typeface="Arial"/>
              </a:rPr>
              <a:t>if we want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title field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important </a:t>
            </a:r>
            <a:r>
              <a:rPr sz="2400" dirty="0">
                <a:latin typeface="Arial"/>
                <a:cs typeface="Arial"/>
              </a:rPr>
              <a:t>than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description?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appears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title,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definitely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 than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ones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those </a:t>
            </a:r>
            <a:r>
              <a:rPr sz="2400" spc="-5" dirty="0">
                <a:latin typeface="Arial"/>
                <a:cs typeface="Arial"/>
              </a:rPr>
              <a:t>values only in 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764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Boosting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or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more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fields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159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7"/>
            <a:ext cx="7098665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make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title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field </a:t>
            </a:r>
            <a:r>
              <a:rPr sz="2000" dirty="0">
                <a:latin typeface="Arial"/>
                <a:cs typeface="Arial"/>
              </a:rPr>
              <a:t>three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important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description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 marL="12700" marR="141224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syntax: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5023485" indent="-1390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"multi_match":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"monitor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aquarium",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"fields":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["title^3",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"description"]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351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080642"/>
            <a:ext cx="714819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Stack.</a:t>
            </a:r>
            <a:endParaRPr sz="2400">
              <a:latin typeface="Arial"/>
              <a:cs typeface="Arial"/>
            </a:endParaRPr>
          </a:p>
          <a:p>
            <a:pPr marL="355600" marR="5327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stores all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data and provides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scalable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way.</a:t>
            </a:r>
            <a:endParaRPr sz="2400">
              <a:latin typeface="Arial"/>
              <a:cs typeface="Arial"/>
            </a:endParaRPr>
          </a:p>
          <a:p>
            <a:pPr marL="355600" marR="32829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already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strengths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why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without using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power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application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search</a:t>
            </a:r>
            <a:r>
              <a:rPr sz="2400" spc="-5" dirty="0">
                <a:latin typeface="Arial"/>
                <a:cs typeface="Arial"/>
              </a:rPr>
              <a:t>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analytics.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280" y="3843270"/>
            <a:ext cx="2112563" cy="6937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16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009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Writing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compound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queries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11504" y="1136141"/>
            <a:ext cx="76790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2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combine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 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come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complex </a:t>
            </a:r>
            <a:r>
              <a:rPr sz="2400" spc="-5" dirty="0">
                <a:latin typeface="Arial"/>
                <a:cs typeface="Arial"/>
              </a:rPr>
              <a:t>query.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Some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compound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convert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scoring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non-scoring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combine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non-scoring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compound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Constant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Bool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430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Constant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score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2828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While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scoring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mechanisms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best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matching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searches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don't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scoring.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254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constant score</a:t>
            </a:r>
            <a:r>
              <a:rPr sz="2400" spc="-5" dirty="0">
                <a:latin typeface="Arial"/>
                <a:cs typeface="Arial"/>
              </a:rPr>
              <a:t> 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convert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scoring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normally </a:t>
            </a:r>
            <a:r>
              <a:rPr sz="2400" dirty="0">
                <a:latin typeface="Arial"/>
                <a:cs typeface="Arial"/>
              </a:rPr>
              <a:t>runs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query context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non-scoring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 </a:t>
            </a:r>
            <a:r>
              <a:rPr sz="2400" spc="-5" dirty="0">
                <a:latin typeface="Arial"/>
                <a:cs typeface="Arial"/>
              </a:rPr>
              <a:t>context.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321944"/>
            <a:ext cx="7766684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2138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term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normally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run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query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context.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means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when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Elasticsearch</a:t>
            </a:r>
            <a:r>
              <a:rPr sz="2200" spc="-5" dirty="0">
                <a:latin typeface="Arial"/>
                <a:cs typeface="Arial"/>
              </a:rPr>
              <a:t> executes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term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query,</a:t>
            </a:r>
            <a:endParaRPr sz="2200">
              <a:latin typeface="Arial"/>
              <a:cs typeface="Arial"/>
            </a:endParaRPr>
          </a:p>
          <a:p>
            <a:pPr marL="12700" marR="615950" indent="3429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not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only filters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but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also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scores all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them: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2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22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22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162</a:t>
            </a:fld>
            <a:endParaRPr spc="-1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89"/>
            <a:ext cx="7342505" cy="469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contains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score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every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document.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Please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following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partial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"total":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3,</a:t>
            </a:r>
            <a:endParaRPr sz="1800">
              <a:latin typeface="Arial"/>
              <a:cs typeface="Arial"/>
            </a:endParaRPr>
          </a:p>
          <a:p>
            <a:pPr marL="267335" marR="464693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"max_score":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5.966147, </a:t>
            </a:r>
            <a:r>
              <a:rPr sz="1800" spc="-4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 marR="381381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"_index":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"amazon_products", </a:t>
            </a:r>
            <a:r>
              <a:rPr sz="1800" spc="-4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"_type":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"products",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"_id":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"AV5rBfasNI_2eZGciIbg",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"_score":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5.966147,</a:t>
            </a:r>
            <a:endParaRPr sz="1800">
              <a:latin typeface="Arial"/>
              <a:cs typeface="Arial"/>
            </a:endParaRPr>
          </a:p>
          <a:p>
            <a:pPr marL="648335" marR="5106670" indent="-12827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"_source":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18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"19.95",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163</a:t>
            </a:fld>
            <a:endParaRPr spc="-1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8585"/>
            <a:ext cx="7736840" cy="472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original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 converted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run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 a</a:t>
            </a:r>
            <a:r>
              <a:rPr sz="2200" dirty="0">
                <a:latin typeface="Arial"/>
                <a:cs typeface="Arial"/>
              </a:rPr>
              <a:t> filter </a:t>
            </a:r>
            <a:r>
              <a:rPr sz="2200" spc="-5" dirty="0">
                <a:latin typeface="Arial"/>
                <a:cs typeface="Arial"/>
              </a:rPr>
              <a:t>context</a:t>
            </a:r>
            <a:endParaRPr sz="2200">
              <a:latin typeface="Arial"/>
              <a:cs typeface="Arial"/>
            </a:endParaRPr>
          </a:p>
          <a:p>
            <a:pPr marL="12700" marR="2243455" indent="3429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using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constant_score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query: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850" marR="5061585" indent="-15621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"constant_score": {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"filter":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7899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22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"victory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220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9026" y="4774648"/>
            <a:ext cx="30162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b="1" spc="-2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900" b="0" spc="10" dirty="0">
                <a:solidFill>
                  <a:srgbClr val="FFFFFF"/>
                </a:solidFill>
                <a:latin typeface="Calibri Light"/>
                <a:cs typeface="Calibri Light"/>
              </a:rPr>
              <a:t>165</a:t>
            </a:r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64388"/>
            <a:ext cx="569023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assigns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 </a:t>
            </a:r>
            <a:r>
              <a:rPr sz="1600" spc="-10" dirty="0">
                <a:latin typeface="Arial"/>
                <a:cs typeface="Arial"/>
              </a:rPr>
              <a:t>neutral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score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 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each </a:t>
            </a:r>
            <a:r>
              <a:rPr sz="1600" spc="-10" dirty="0">
                <a:latin typeface="Arial"/>
                <a:cs typeface="Arial"/>
              </a:rPr>
              <a:t>document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default.</a:t>
            </a:r>
            <a:endParaRPr sz="16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Please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note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partial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response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following</a:t>
            </a:r>
            <a:r>
              <a:rPr sz="1600" spc="-10" dirty="0">
                <a:latin typeface="Arial"/>
                <a:cs typeface="Arial"/>
              </a:rPr>
              <a:t> code: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"total":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3,</a:t>
            </a:r>
            <a:endParaRPr sz="1600">
              <a:latin typeface="Arial"/>
              <a:cs typeface="Arial"/>
            </a:endParaRPr>
          </a:p>
          <a:p>
            <a:pPr marL="241300" marR="4248785" indent="-22923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6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469900" marR="254444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"_index": "amazon_products",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"_type":</a:t>
            </a:r>
            <a:r>
              <a:rPr sz="16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"products",</a:t>
            </a:r>
            <a:endParaRPr sz="1600">
              <a:latin typeface="Arial"/>
              <a:cs typeface="Arial"/>
            </a:endParaRPr>
          </a:p>
          <a:p>
            <a:pPr marL="12700" marR="2376170" indent="457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"_id": "AV5rBfasNI_2eZGciIbg",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"_score":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"_source":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16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"19.95",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16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165</a:t>
            </a:fld>
            <a:endParaRPr spc="-1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2029"/>
            <a:ext cx="745426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5" dirty="0">
                <a:latin typeface="Arial"/>
                <a:cs typeface="Arial"/>
              </a:rPr>
              <a:t> is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possible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specify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boost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parameter,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which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will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assign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score</a:t>
            </a:r>
            <a:endParaRPr sz="1800">
              <a:latin typeface="Arial"/>
              <a:cs typeface="Arial"/>
            </a:endParaRPr>
          </a:p>
          <a:p>
            <a:pPr marL="12700" marR="3827145" indent="3429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instead of the </a:t>
            </a:r>
            <a:r>
              <a:rPr sz="1800" spc="-10" dirty="0">
                <a:latin typeface="Arial"/>
                <a:cs typeface="Arial"/>
              </a:rPr>
              <a:t>neutral </a:t>
            </a:r>
            <a:r>
              <a:rPr sz="1800" dirty="0">
                <a:latin typeface="Arial"/>
                <a:cs typeface="Arial"/>
              </a:rPr>
              <a:t>score </a:t>
            </a:r>
            <a:r>
              <a:rPr sz="1800" spc="-5" dirty="0">
                <a:latin typeface="Arial"/>
                <a:cs typeface="Arial"/>
              </a:rPr>
              <a:t>of 1: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5264785" indent="-12890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"constant_score":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"filter":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"manufacturer.raw":</a:t>
            </a:r>
            <a:r>
              <a:rPr sz="18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"victory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multimedia"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"boost":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1.2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166</a:t>
            </a:fld>
            <a:endParaRPr spc="-1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9945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Bool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012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2909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bool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Swiss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Army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knife.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write </a:t>
            </a:r>
            <a:r>
              <a:rPr sz="2400" dirty="0">
                <a:latin typeface="Arial"/>
                <a:cs typeface="Arial"/>
              </a:rPr>
              <a:t>many types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you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come from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SQL </a:t>
            </a:r>
            <a:r>
              <a:rPr sz="2400" spc="-10" dirty="0">
                <a:latin typeface="Arial"/>
                <a:cs typeface="Arial"/>
              </a:rPr>
              <a:t>background,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already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know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filter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conditions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clause.</a:t>
            </a:r>
            <a:endParaRPr sz="2400">
              <a:latin typeface="Arial"/>
              <a:cs typeface="Arial"/>
            </a:endParaRPr>
          </a:p>
          <a:p>
            <a:pPr marL="355600" marR="14604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bool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to</a:t>
            </a:r>
            <a:r>
              <a:rPr sz="2400" spc="-5" dirty="0">
                <a:latin typeface="Arial"/>
                <a:cs typeface="Arial"/>
              </a:rPr>
              <a:t> combine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non-scoring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9945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Bool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7"/>
            <a:ext cx="4832350" cy="1551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bool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query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following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sections: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"bool":</a:t>
            </a:r>
            <a:r>
              <a:rPr sz="2000" spc="-1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709" y="2506218"/>
            <a:ext cx="151701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"must":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[...],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"should":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[...],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"filter":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{},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1227" y="2506218"/>
            <a:ext cx="50634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scoring queries executed in query context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scoring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queries executed in query context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non-scoring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queries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executed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context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709" y="3420872"/>
            <a:ext cx="1740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"must_not":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[...]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6780" y="3420872"/>
            <a:ext cx="5063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non-scoring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queries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executed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 filter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context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304" y="3725672"/>
            <a:ext cx="38989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415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Combining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OR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conditions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169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240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54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find </a:t>
            </a:r>
            <a:r>
              <a:rPr sz="2400" spc="-5" dirty="0">
                <a:latin typeface="Arial"/>
                <a:cs typeface="Arial"/>
              </a:rPr>
              <a:t>all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price range 10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13,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manufactured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valuesoft: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64083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Logstash</a:t>
            </a:r>
            <a:endParaRPr sz="3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17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0916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4325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Logstash helps </a:t>
            </a:r>
            <a:r>
              <a:rPr sz="2400" dirty="0">
                <a:latin typeface="Arial"/>
                <a:cs typeface="Arial"/>
              </a:rPr>
              <a:t>centralize </a:t>
            </a:r>
            <a:r>
              <a:rPr sz="2400" spc="-5" dirty="0">
                <a:latin typeface="Arial"/>
                <a:cs typeface="Arial"/>
              </a:rPr>
              <a:t>event data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logs,metrics, 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format.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can </a:t>
            </a:r>
            <a:r>
              <a:rPr sz="2400" spc="-5" dirty="0">
                <a:latin typeface="Arial"/>
                <a:cs typeface="Arial"/>
              </a:rPr>
              <a:t>perform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number of transformations before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stash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choice.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component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centralize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collection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transformation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pipeline.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600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Combining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OR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conditions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39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Find all products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price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-5" dirty="0">
                <a:latin typeface="Arial"/>
                <a:cs typeface="Arial"/>
              </a:rPr>
              <a:t>10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13,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manufactured by valuesoft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pinnacle: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418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Adding</a:t>
            </a:r>
            <a:r>
              <a:rPr sz="3200" b="0" spc="-5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NOT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conditions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543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29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possible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conditions,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specifically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filtering</a:t>
            </a:r>
            <a:r>
              <a:rPr sz="2400" spc="-5" dirty="0">
                <a:latin typeface="Arial"/>
                <a:cs typeface="Arial"/>
              </a:rPr>
              <a:t> out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certain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clauses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must_not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clause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bool</a:t>
            </a:r>
            <a:r>
              <a:rPr sz="2400" dirty="0">
                <a:latin typeface="Arial"/>
                <a:cs typeface="Arial"/>
              </a:rPr>
              <a:t> filter.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products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price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range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20, but</a:t>
            </a:r>
            <a:r>
              <a:rPr sz="2400" dirty="0">
                <a:latin typeface="Arial"/>
                <a:cs typeface="Arial"/>
              </a:rPr>
              <a:t> they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manufactured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encore.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71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ets/3_15.txt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4220"/>
            <a:ext cx="7786370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bool </a:t>
            </a:r>
            <a:r>
              <a:rPr sz="2000" dirty="0">
                <a:latin typeface="Arial"/>
                <a:cs typeface="Arial"/>
              </a:rPr>
              <a:t>query </a:t>
            </a:r>
            <a:r>
              <a:rPr sz="2000" spc="-5" dirty="0">
                <a:latin typeface="Arial"/>
                <a:cs typeface="Arial"/>
              </a:rPr>
              <a:t>with the </a:t>
            </a:r>
            <a:r>
              <a:rPr sz="2000" dirty="0">
                <a:latin typeface="Arial"/>
                <a:cs typeface="Arial"/>
              </a:rPr>
              <a:t>must_not </a:t>
            </a:r>
            <a:r>
              <a:rPr sz="2000" spc="-5" dirty="0">
                <a:latin typeface="Arial"/>
                <a:cs typeface="Arial"/>
              </a:rPr>
              <a:t>element is useful </a:t>
            </a:r>
            <a:r>
              <a:rPr sz="2000" dirty="0">
                <a:latin typeface="Arial"/>
                <a:cs typeface="Arial"/>
              </a:rPr>
              <a:t>for negate </a:t>
            </a:r>
            <a:r>
              <a:rPr sz="2000" spc="-5" dirty="0">
                <a:latin typeface="Arial"/>
                <a:cs typeface="Arial"/>
              </a:rPr>
              <a:t>any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query.</a:t>
            </a:r>
            <a:endParaRPr sz="2000">
              <a:latin typeface="Arial"/>
              <a:cs typeface="Arial"/>
            </a:endParaRPr>
          </a:p>
          <a:p>
            <a:pPr marL="355600" marR="4635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negate or apply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NOT filter </a:t>
            </a:r>
            <a:r>
              <a:rPr sz="2000" dirty="0">
                <a:latin typeface="Arial"/>
                <a:cs typeface="Arial"/>
              </a:rPr>
              <a:t>to the query, </a:t>
            </a:r>
            <a:r>
              <a:rPr sz="2000" spc="-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should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wrapped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inside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bool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dirty="0">
                <a:latin typeface="Arial"/>
                <a:cs typeface="Arial"/>
              </a:rPr>
              <a:t> must_not,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/amazon_products/_search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1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"bool":</a:t>
            </a:r>
            <a:r>
              <a:rPr sz="2000" spc="-1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"must_not":</a:t>
            </a:r>
            <a:r>
              <a:rPr sz="20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....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original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query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to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be negated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172</a:t>
            </a:fld>
            <a:endParaRPr spc="-10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208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Modeling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relationships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416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7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Automobile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GPS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5" dirty="0">
                <a:latin typeface="Arial"/>
                <a:cs typeface="Arial"/>
              </a:rPr>
              <a:t>category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features such </a:t>
            </a:r>
            <a:r>
              <a:rPr sz="2400" spc="-5" dirty="0">
                <a:latin typeface="Arial"/>
                <a:cs typeface="Arial"/>
              </a:rPr>
              <a:t>as screen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GPS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speak</a:t>
            </a:r>
            <a:r>
              <a:rPr sz="2400" dirty="0">
                <a:latin typeface="Arial"/>
                <a:cs typeface="Arial"/>
              </a:rPr>
              <a:t> street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free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lifetime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</a:t>
            </a:r>
            <a:r>
              <a:rPr sz="2400" spc="-5" dirty="0">
                <a:latin typeface="Arial"/>
                <a:cs typeface="Arial"/>
              </a:rPr>
              <a:t> updates </a:t>
            </a:r>
            <a:r>
              <a:rPr sz="2400" spc="-10" dirty="0">
                <a:latin typeface="Arial"/>
                <a:cs typeface="Arial"/>
              </a:rPr>
              <a:t>available.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Because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tens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thousands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products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hundreds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categories,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tens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thousands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features.</a:t>
            </a:r>
            <a:endParaRPr sz="2400">
              <a:latin typeface="Arial"/>
              <a:cs typeface="Arial"/>
            </a:endParaRPr>
          </a:p>
          <a:p>
            <a:pPr marL="355600" marR="81851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One </a:t>
            </a:r>
            <a:r>
              <a:rPr sz="2400" spc="-5" dirty="0">
                <a:latin typeface="Arial"/>
                <a:cs typeface="Arial"/>
              </a:rPr>
              <a:t>solution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to create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field for </a:t>
            </a:r>
            <a:r>
              <a:rPr sz="2400" spc="-5" dirty="0">
                <a:latin typeface="Arial"/>
                <a:cs typeface="Arial"/>
              </a:rPr>
              <a:t>each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feature.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2816"/>
            <a:ext cx="9144000" cy="3973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174</a:t>
            </a:fld>
            <a:endParaRPr spc="-1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9" y="2118360"/>
            <a:ext cx="8625840" cy="227837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208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Modeling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relationships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175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368604" y="1501902"/>
            <a:ext cx="680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dirty="0">
                <a:latin typeface="Arial"/>
                <a:cs typeface="Arial"/>
              </a:rPr>
              <a:t> table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2157983"/>
            <a:ext cx="8100059" cy="250850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208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Modeling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relationships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176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002029"/>
            <a:ext cx="7688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r>
              <a:rPr sz="2400" spc="-10" dirty="0">
                <a:latin typeface="Arial"/>
                <a:cs typeface="Arial"/>
              </a:rPr>
              <a:t> 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separate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table,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dirty="0">
                <a:latin typeface="Arial"/>
                <a:cs typeface="Arial"/>
              </a:rPr>
              <a:t> may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composite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primary</a:t>
            </a:r>
            <a:r>
              <a:rPr sz="2400" dirty="0">
                <a:latin typeface="Arial"/>
                <a:cs typeface="Arial"/>
              </a:rPr>
              <a:t> key: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65278"/>
            <a:ext cx="7591425" cy="465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join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datatype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mapping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establishes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relationship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defined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follows: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/amazon_products_with_features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"mappings":</a:t>
            </a:r>
            <a:r>
              <a:rPr sz="16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"doc":</a:t>
            </a:r>
            <a:r>
              <a:rPr sz="16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"properties":</a:t>
            </a:r>
            <a:r>
              <a:rPr sz="16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584200" marR="5173980" indent="-5721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"product_or_feature":</a:t>
            </a:r>
            <a:r>
              <a:rPr sz="16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16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"join",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"relations":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"product":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"feature"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41211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177</a:t>
            </a:fld>
            <a:endParaRPr spc="-1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011" y="3002279"/>
            <a:ext cx="2857500" cy="1600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2081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Modeling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relationships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614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67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 records,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syntax: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ets/3_16.txt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8038"/>
            <a:ext cx="777176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8419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value </a:t>
            </a:r>
            <a:r>
              <a:rPr sz="2000" spc="-5" dirty="0">
                <a:latin typeface="Arial"/>
                <a:cs typeface="Arial"/>
              </a:rPr>
              <a:t>of product_or_feature, which is </a:t>
            </a:r>
            <a:r>
              <a:rPr sz="2000" dirty="0">
                <a:latin typeface="Arial"/>
                <a:cs typeface="Arial"/>
              </a:rPr>
              <a:t>set to </a:t>
            </a:r>
            <a:r>
              <a:rPr sz="2000" spc="-5" dirty="0">
                <a:latin typeface="Arial"/>
                <a:cs typeface="Arial"/>
              </a:rPr>
              <a:t>product </a:t>
            </a:r>
            <a:r>
              <a:rPr sz="2000" dirty="0">
                <a:latin typeface="Arial"/>
                <a:cs typeface="Arial"/>
              </a:rPr>
              <a:t>suggests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referring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product.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indexed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amazon_products_with_features/doc/c0001_screen_size?routing=c0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001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5062220" indent="-1390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"product_or_feature":</a:t>
            </a:r>
            <a:r>
              <a:rPr sz="20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"feature",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"parent":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"c0001"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 marR="4352925" algn="just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"feature_key":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"screen_size",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"feature_value":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"14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inches",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"feature":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"Screen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Size"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179</a:t>
            </a:fld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9779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Beats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080642"/>
            <a:ext cx="75374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70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Beats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platform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open-source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lightweight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shippers.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complementary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Logstash.</a:t>
            </a:r>
            <a:endParaRPr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server-side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role 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side.</a:t>
            </a:r>
            <a:endParaRPr sz="2400" dirty="0">
              <a:latin typeface="Arial"/>
              <a:cs typeface="Arial"/>
            </a:endParaRPr>
          </a:p>
          <a:p>
            <a:pPr marL="355600" marR="39687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Beats consists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library,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libbeat,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which </a:t>
            </a:r>
            <a:r>
              <a:rPr sz="2400" spc="-5" dirty="0">
                <a:latin typeface="Arial"/>
                <a:cs typeface="Arial"/>
              </a:rPr>
              <a:t> provides an API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shipping data </a:t>
            </a:r>
            <a:r>
              <a:rPr sz="2400" dirty="0">
                <a:latin typeface="Arial"/>
                <a:cs typeface="Arial"/>
              </a:rPr>
              <a:t>from the source,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input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options,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logging.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9611" y="3862196"/>
            <a:ext cx="2384777" cy="7524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18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019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has_child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query</a:t>
            </a:r>
            <a:endParaRPr sz="3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71549"/>
            <a:ext cx="769239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you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want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get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products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based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some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condition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 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features,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you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can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use </a:t>
            </a:r>
            <a:r>
              <a:rPr sz="1600" spc="-4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has_child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queries.</a:t>
            </a:r>
            <a:endParaRPr sz="16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outline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has_child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query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follows: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&lt;index&gt;/_search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"has_child":</a:t>
            </a:r>
            <a:r>
              <a:rPr sz="16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16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&lt;the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child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type</a:t>
            </a:r>
            <a:r>
              <a:rPr sz="16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against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which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to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run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following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query&gt;,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" marR="16510" indent="457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&lt;any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elasticsearch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query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like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term,</a:t>
            </a:r>
            <a:r>
              <a:rPr sz="16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bool,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query_string</a:t>
            </a:r>
            <a:r>
              <a:rPr sz="16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to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be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run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against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the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child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type&gt;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714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38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 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took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deep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search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Elasticsearch.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looked at </a:t>
            </a:r>
            <a:r>
              <a:rPr sz="2400" dirty="0">
                <a:latin typeface="Arial"/>
                <a:cs typeface="Arial"/>
              </a:rPr>
              <a:t>the role </a:t>
            </a:r>
            <a:r>
              <a:rPr sz="2400" spc="-5" dirty="0">
                <a:latin typeface="Arial"/>
                <a:cs typeface="Arial"/>
              </a:rPr>
              <a:t>of analyzers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anatomy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analyzer, </a:t>
            </a:r>
            <a:r>
              <a:rPr sz="2400" dirty="0">
                <a:latin typeface="Arial"/>
                <a:cs typeface="Arial"/>
              </a:rPr>
              <a:t>saw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built-in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analyzers </a:t>
            </a:r>
            <a:r>
              <a:rPr sz="2400" dirty="0">
                <a:latin typeface="Arial"/>
                <a:cs typeface="Arial"/>
              </a:rPr>
              <a:t>that come </a:t>
            </a:r>
            <a:r>
              <a:rPr sz="2400" spc="-5" dirty="0">
                <a:latin typeface="Arial"/>
                <a:cs typeface="Arial"/>
              </a:rPr>
              <a:t>with Elasticsearch, and </a:t>
            </a:r>
            <a:r>
              <a:rPr sz="2400" dirty="0">
                <a:latin typeface="Arial"/>
                <a:cs typeface="Arial"/>
              </a:rPr>
              <a:t>saw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analyzers.</a:t>
            </a:r>
            <a:endParaRPr sz="2400">
              <a:latin typeface="Arial"/>
              <a:cs typeface="Arial"/>
            </a:endParaRPr>
          </a:p>
          <a:p>
            <a:pPr marL="355600" marR="25654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Along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solid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background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analyzers,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5" dirty="0">
                <a:latin typeface="Arial"/>
                <a:cs typeface="Arial"/>
              </a:rPr>
              <a:t> main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5" dirty="0">
                <a:latin typeface="Arial"/>
                <a:cs typeface="Arial"/>
              </a:rPr>
              <a:t> of queries—term-level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181</a:t>
            </a:fld>
            <a:endParaRPr spc="-10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3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182</a:t>
            </a:fld>
            <a:endParaRPr spc="-10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1385" marR="5080" indent="-54737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spc="-365" dirty="0"/>
              <a:t> </a:t>
            </a:r>
            <a:r>
              <a:rPr spc="-5" dirty="0"/>
              <a:t>Analytics</a:t>
            </a:r>
            <a:r>
              <a:rPr spc="-35" dirty="0"/>
              <a:t> </a:t>
            </a:r>
            <a:r>
              <a:rPr spc="-5" dirty="0"/>
              <a:t>with </a:t>
            </a:r>
            <a:r>
              <a:rPr spc="-1485" dirty="0"/>
              <a:t> </a:t>
            </a:r>
            <a:r>
              <a:rPr spc="-10" dirty="0"/>
              <a:t>Elasticsearch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0901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Analytics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5685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lesson, 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engine.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basics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Preparing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analysis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2572511"/>
            <a:ext cx="2857500" cy="1600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184</a:t>
            </a:fld>
            <a:endParaRPr spc="-10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65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basics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639684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While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API: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/&lt;index_name&gt;/_search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r>
              <a:rPr sz="2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type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of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query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65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basics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59001"/>
            <a:ext cx="761745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aggs,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element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allows us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aggregate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requests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take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form: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2073097"/>
            <a:ext cx="359791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/&lt;index_name&gt;/_search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of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aggregation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7105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 marR="5080">
              <a:lnSpc>
                <a:spcPct val="100000"/>
              </a:lnSpc>
              <a:tabLst>
                <a:tab pos="1333500" algn="l"/>
              </a:tabLst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	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query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5242" y="3597909"/>
            <a:ext cx="290068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0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//optional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query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part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//size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typically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set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to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785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0242"/>
            <a:ext cx="77724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segment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question </a:t>
            </a:r>
            <a:r>
              <a:rPr sz="2400" dirty="0">
                <a:latin typeface="Arial"/>
                <a:cs typeface="Arial"/>
              </a:rPr>
              <a:t> (defined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query context) into various buckets 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identified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</a:t>
            </a:r>
            <a:r>
              <a:rPr sz="2400" dirty="0">
                <a:latin typeface="Arial"/>
                <a:cs typeface="Arial"/>
              </a:rPr>
              <a:t> key.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905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evaluates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deciding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falls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785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6358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people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coming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SQL</a:t>
            </a:r>
            <a:r>
              <a:rPr sz="2400" spc="-10" dirty="0">
                <a:latin typeface="Arial"/>
                <a:cs typeface="Arial"/>
              </a:rPr>
              <a:t> background,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query that has </a:t>
            </a:r>
            <a:r>
              <a:rPr sz="2400" dirty="0">
                <a:latin typeface="Arial"/>
                <a:cs typeface="Arial"/>
              </a:rPr>
              <a:t>GROUP </a:t>
            </a:r>
            <a:r>
              <a:rPr sz="2400" spc="-5" dirty="0">
                <a:latin typeface="Arial"/>
                <a:cs typeface="Arial"/>
              </a:rPr>
              <a:t>BY,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query,does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withbucket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3632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SELECT column1,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count(*)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FROM table1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GROUP BY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column1;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23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Metric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189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247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given context.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suppose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containing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student's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examination.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record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marks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obtained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student.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3093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Ki</a:t>
            </a:r>
            <a:r>
              <a:rPr sz="3200" b="0" spc="5" dirty="0">
                <a:latin typeface="Palatino Linotype"/>
                <a:cs typeface="Palatino Linotype"/>
              </a:rPr>
              <a:t>b</a:t>
            </a:r>
            <a:r>
              <a:rPr sz="3200" b="0" dirty="0">
                <a:latin typeface="Palatino Linotype"/>
                <a:cs typeface="Palatino Linotype"/>
              </a:rPr>
              <a:t>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19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53935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5425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Kibana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visualization </a:t>
            </a:r>
            <a:r>
              <a:rPr sz="2400" dirty="0">
                <a:latin typeface="Arial"/>
                <a:cs typeface="Arial"/>
              </a:rPr>
              <a:t>tool for the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Stack,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help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gain powerful insights about your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Elasticsearch.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often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window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Stack.</a:t>
            </a:r>
            <a:endParaRPr sz="2400">
              <a:latin typeface="Arial"/>
              <a:cs typeface="Arial"/>
            </a:endParaRPr>
          </a:p>
          <a:p>
            <a:pPr marL="355600" marR="3632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offers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visualizations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includinghistograms,maps,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charts,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series,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just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few</a:t>
            </a:r>
            <a:r>
              <a:rPr sz="2400" spc="-5" dirty="0">
                <a:latin typeface="Arial"/>
                <a:cs typeface="Arial"/>
              </a:rPr>
              <a:t> clicks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interactively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explore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23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Metric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920697"/>
            <a:ext cx="67900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SQL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rough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analogy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metric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-5" dirty="0">
                <a:latin typeface="Arial"/>
                <a:cs typeface="Arial"/>
              </a:rPr>
              <a:t> do: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SELECT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avg(score)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FROM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results;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582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Matrix</a:t>
            </a:r>
            <a:r>
              <a:rPr sz="3200" b="0" spc="-9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62" y="1445716"/>
            <a:ext cx="431927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Matrix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introduced with Elasticsearch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version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5.0.</a:t>
            </a:r>
            <a:endParaRPr sz="2400">
              <a:latin typeface="Arial"/>
              <a:cs typeface="Arial"/>
            </a:endParaRPr>
          </a:p>
          <a:p>
            <a:pPr marL="355600" marR="12065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Matrix </a:t>
            </a:r>
            <a:r>
              <a:rPr sz="2400" spc="-5" dirty="0">
                <a:latin typeface="Arial"/>
                <a:cs typeface="Arial"/>
              </a:rPr>
              <a:t>aggregations work 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fields </a:t>
            </a:r>
            <a:r>
              <a:rPr sz="2400" spc="-5" dirty="0">
                <a:latin typeface="Arial"/>
                <a:cs typeface="Arial"/>
              </a:rPr>
              <a:t>and compute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matrices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 within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 context.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191</a:t>
            </a:fld>
            <a:endParaRPr spc="-10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24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Pipeline</a:t>
            </a:r>
            <a:r>
              <a:rPr sz="3200" b="0" spc="-5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74344" y="1136141"/>
            <a:ext cx="79609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943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higher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aggregate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These are useful </a:t>
            </a:r>
            <a:r>
              <a:rPr sz="2400" dirty="0">
                <a:latin typeface="Arial"/>
                <a:cs typeface="Arial"/>
              </a:rPr>
              <a:t>for computing something, 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derivatives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&amp; We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marR="3873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 was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overview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different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5" dirty="0">
                <a:latin typeface="Arial"/>
                <a:cs typeface="Arial"/>
              </a:rPr>
              <a:t> 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high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774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Preparing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for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analysis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760982"/>
            <a:ext cx="747140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-5" dirty="0">
                <a:latin typeface="Arial"/>
                <a:cs typeface="Arial"/>
              </a:rPr>
              <a:t> while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prepare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data 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local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instance: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Understanding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structure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Loading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2085" y="41876"/>
            <a:ext cx="5859828" cy="46440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194</a:t>
            </a:fld>
            <a:endParaRPr spc="-10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165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structure of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18082"/>
            <a:ext cx="78022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288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Finally,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enriched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records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flat</a:t>
            </a:r>
            <a:r>
              <a:rPr sz="2400" spc="-5" dirty="0">
                <a:latin typeface="Arial"/>
                <a:cs typeface="Arial"/>
              </a:rPr>
              <a:t> 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8997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Loading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Logstash</a:t>
            </a:r>
            <a:endParaRPr sz="3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61848" y="1204721"/>
            <a:ext cx="78682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please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follow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instructions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course's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accompanying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repository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 GitHub,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https://github.com/fenago/elasticsearch. </a:t>
            </a:r>
            <a:r>
              <a:rPr sz="2400" spc="-10" dirty="0">
                <a:latin typeface="Arial"/>
                <a:cs typeface="Arial"/>
              </a:rPr>
              <a:t>This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found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v7.0 </a:t>
            </a:r>
            <a:r>
              <a:rPr sz="2400" spc="-5" dirty="0">
                <a:latin typeface="Arial"/>
                <a:cs typeface="Arial"/>
              </a:rPr>
              <a:t>branch.</a:t>
            </a:r>
            <a:endParaRPr sz="2400">
              <a:latin typeface="Arial"/>
              <a:cs typeface="Arial"/>
            </a:endParaRPr>
          </a:p>
          <a:p>
            <a:pPr marL="354965" marR="5397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Please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clone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repository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GitHub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instructions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 marL="354965" marR="54864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Once 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cloned the repository, </a:t>
            </a:r>
            <a:r>
              <a:rPr sz="2400" spc="-5" dirty="0">
                <a:latin typeface="Arial"/>
                <a:cs typeface="Arial"/>
              </a:rPr>
              <a:t>check out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v7.0</a:t>
            </a:r>
            <a:r>
              <a:rPr sz="2400" spc="-5" dirty="0">
                <a:latin typeface="Arial"/>
                <a:cs typeface="Arial"/>
              </a:rPr>
              <a:t> branch.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8997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Loading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Logstash</a:t>
            </a:r>
            <a:endParaRPr sz="3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42821"/>
            <a:ext cx="77196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</a:t>
            </a:r>
            <a:r>
              <a:rPr sz="2400" spc="-5" dirty="0">
                <a:latin typeface="Arial"/>
                <a:cs typeface="Arial"/>
              </a:rPr>
              <a:t>you have imported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data, verify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your data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/bigginsight/_search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"match_all":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{}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4011" y="2793492"/>
            <a:ext cx="2857500" cy="16002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8997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Loading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Logstash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23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Metric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199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67551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 section, we 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 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metric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Sum,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average,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max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Stats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extended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Cardinality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9521" y="4738827"/>
            <a:ext cx="1720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b="1" spc="-2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900" b="0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endParaRPr sz="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3047" y="0"/>
            <a:ext cx="920750" cy="883919"/>
            <a:chOff x="-3047" y="0"/>
            <a:chExt cx="920750" cy="883919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" cy="878205"/>
            </a:xfrm>
            <a:custGeom>
              <a:avLst/>
              <a:gdLst/>
              <a:ahLst/>
              <a:cxnLst/>
              <a:rect l="l" t="t" r="r" b="b"/>
              <a:pathLst>
                <a:path w="914400" h="878205">
                  <a:moveTo>
                    <a:pt x="887070" y="0"/>
                  </a:moveTo>
                  <a:lnTo>
                    <a:pt x="899250" y="48009"/>
                  </a:lnTo>
                  <a:lnTo>
                    <a:pt x="907589" y="95008"/>
                  </a:lnTo>
                  <a:lnTo>
                    <a:pt x="912678" y="143052"/>
                  </a:lnTo>
                  <a:lnTo>
                    <a:pt x="914400" y="192024"/>
                  </a:lnTo>
                  <a:lnTo>
                    <a:pt x="912678" y="240995"/>
                  </a:lnTo>
                  <a:lnTo>
                    <a:pt x="907589" y="289039"/>
                  </a:lnTo>
                  <a:lnTo>
                    <a:pt x="899250" y="336038"/>
                  </a:lnTo>
                  <a:lnTo>
                    <a:pt x="887777" y="381876"/>
                  </a:lnTo>
                  <a:lnTo>
                    <a:pt x="873285" y="426437"/>
                  </a:lnTo>
                  <a:lnTo>
                    <a:pt x="855891" y="469605"/>
                  </a:lnTo>
                  <a:lnTo>
                    <a:pt x="835711" y="511264"/>
                  </a:lnTo>
                  <a:lnTo>
                    <a:pt x="812860" y="551298"/>
                  </a:lnTo>
                  <a:lnTo>
                    <a:pt x="787456" y="589590"/>
                  </a:lnTo>
                  <a:lnTo>
                    <a:pt x="759613" y="626025"/>
                  </a:lnTo>
                  <a:lnTo>
                    <a:pt x="729448" y="660487"/>
                  </a:lnTo>
                  <a:lnTo>
                    <a:pt x="697078" y="692859"/>
                  </a:lnTo>
                  <a:lnTo>
                    <a:pt x="662617" y="723025"/>
                  </a:lnTo>
                  <a:lnTo>
                    <a:pt x="626183" y="750869"/>
                  </a:lnTo>
                  <a:lnTo>
                    <a:pt x="587891" y="776275"/>
                  </a:lnTo>
                  <a:lnTo>
                    <a:pt x="547857" y="799127"/>
                  </a:lnTo>
                  <a:lnTo>
                    <a:pt x="506197" y="819309"/>
                  </a:lnTo>
                  <a:lnTo>
                    <a:pt x="463028" y="836705"/>
                  </a:lnTo>
                  <a:lnTo>
                    <a:pt x="418465" y="851198"/>
                  </a:lnTo>
                  <a:lnTo>
                    <a:pt x="372625" y="862672"/>
                  </a:lnTo>
                  <a:lnTo>
                    <a:pt x="325623" y="871012"/>
                  </a:lnTo>
                  <a:lnTo>
                    <a:pt x="277576" y="876101"/>
                  </a:lnTo>
                  <a:lnTo>
                    <a:pt x="228600" y="877824"/>
                  </a:lnTo>
                  <a:lnTo>
                    <a:pt x="179623" y="876101"/>
                  </a:lnTo>
                  <a:lnTo>
                    <a:pt x="131576" y="871012"/>
                  </a:lnTo>
                  <a:lnTo>
                    <a:pt x="84574" y="862672"/>
                  </a:lnTo>
                  <a:lnTo>
                    <a:pt x="38734" y="851198"/>
                  </a:lnTo>
                  <a:lnTo>
                    <a:pt x="0" y="838600"/>
                  </a:lnTo>
                </a:path>
                <a:path w="914400" h="878205">
                  <a:moveTo>
                    <a:pt x="783483" y="0"/>
                  </a:moveTo>
                  <a:lnTo>
                    <a:pt x="801424" y="57864"/>
                  </a:lnTo>
                  <a:lnTo>
                    <a:pt x="810748" y="103451"/>
                  </a:lnTo>
                  <a:lnTo>
                    <a:pt x="816453" y="150253"/>
                  </a:lnTo>
                  <a:lnTo>
                    <a:pt x="818388" y="198120"/>
                  </a:lnTo>
                  <a:lnTo>
                    <a:pt x="816453" y="245986"/>
                  </a:lnTo>
                  <a:lnTo>
                    <a:pt x="810748" y="292788"/>
                  </a:lnTo>
                  <a:lnTo>
                    <a:pt x="801424" y="338375"/>
                  </a:lnTo>
                  <a:lnTo>
                    <a:pt x="788630" y="382597"/>
                  </a:lnTo>
                  <a:lnTo>
                    <a:pt x="772518" y="425303"/>
                  </a:lnTo>
                  <a:lnTo>
                    <a:pt x="753237" y="466343"/>
                  </a:lnTo>
                  <a:lnTo>
                    <a:pt x="730937" y="505567"/>
                  </a:lnTo>
                  <a:lnTo>
                    <a:pt x="705769" y="542824"/>
                  </a:lnTo>
                  <a:lnTo>
                    <a:pt x="677882" y="577964"/>
                  </a:lnTo>
                  <a:lnTo>
                    <a:pt x="647428" y="610838"/>
                  </a:lnTo>
                  <a:lnTo>
                    <a:pt x="614556" y="641294"/>
                  </a:lnTo>
                  <a:lnTo>
                    <a:pt x="579416" y="669182"/>
                  </a:lnTo>
                  <a:lnTo>
                    <a:pt x="542159" y="694352"/>
                  </a:lnTo>
                  <a:lnTo>
                    <a:pt x="502936" y="716654"/>
                  </a:lnTo>
                  <a:lnTo>
                    <a:pt x="461895" y="735937"/>
                  </a:lnTo>
                  <a:lnTo>
                    <a:pt x="419187" y="752051"/>
                  </a:lnTo>
                  <a:lnTo>
                    <a:pt x="374963" y="764846"/>
                  </a:lnTo>
                  <a:lnTo>
                    <a:pt x="329373" y="774171"/>
                  </a:lnTo>
                  <a:lnTo>
                    <a:pt x="282567" y="779876"/>
                  </a:lnTo>
                  <a:lnTo>
                    <a:pt x="234696" y="781812"/>
                  </a:lnTo>
                  <a:lnTo>
                    <a:pt x="186824" y="779876"/>
                  </a:lnTo>
                  <a:lnTo>
                    <a:pt x="140018" y="774171"/>
                  </a:lnTo>
                  <a:lnTo>
                    <a:pt x="94428" y="764846"/>
                  </a:lnTo>
                  <a:lnTo>
                    <a:pt x="50204" y="752051"/>
                  </a:lnTo>
                  <a:lnTo>
                    <a:pt x="7496" y="735937"/>
                  </a:lnTo>
                  <a:lnTo>
                    <a:pt x="0" y="732414"/>
                  </a:lnTo>
                </a:path>
                <a:path w="914400" h="878205">
                  <a:moveTo>
                    <a:pt x="701605" y="0"/>
                  </a:moveTo>
                  <a:lnTo>
                    <a:pt x="721917" y="55648"/>
                  </a:lnTo>
                  <a:lnTo>
                    <a:pt x="733037" y="101682"/>
                  </a:lnTo>
                  <a:lnTo>
                    <a:pt x="739864" y="149243"/>
                  </a:lnTo>
                  <a:lnTo>
                    <a:pt x="742188" y="198120"/>
                  </a:lnTo>
                  <a:lnTo>
                    <a:pt x="739864" y="246996"/>
                  </a:lnTo>
                  <a:lnTo>
                    <a:pt x="733037" y="294557"/>
                  </a:lnTo>
                  <a:lnTo>
                    <a:pt x="721917" y="340591"/>
                  </a:lnTo>
                  <a:lnTo>
                    <a:pt x="706718" y="384885"/>
                  </a:lnTo>
                  <a:lnTo>
                    <a:pt x="687652" y="427227"/>
                  </a:lnTo>
                  <a:lnTo>
                    <a:pt x="664933" y="467403"/>
                  </a:lnTo>
                  <a:lnTo>
                    <a:pt x="638773" y="505201"/>
                  </a:lnTo>
                  <a:lnTo>
                    <a:pt x="609384" y="540408"/>
                  </a:lnTo>
                  <a:lnTo>
                    <a:pt x="576979" y="572812"/>
                  </a:lnTo>
                  <a:lnTo>
                    <a:pt x="541771" y="602201"/>
                  </a:lnTo>
                  <a:lnTo>
                    <a:pt x="503973" y="628360"/>
                  </a:lnTo>
                  <a:lnTo>
                    <a:pt x="463797" y="651079"/>
                  </a:lnTo>
                  <a:lnTo>
                    <a:pt x="421456" y="670144"/>
                  </a:lnTo>
                  <a:lnTo>
                    <a:pt x="377163" y="685342"/>
                  </a:lnTo>
                  <a:lnTo>
                    <a:pt x="331130" y="696461"/>
                  </a:lnTo>
                  <a:lnTo>
                    <a:pt x="283570" y="703288"/>
                  </a:lnTo>
                  <a:lnTo>
                    <a:pt x="234696" y="705612"/>
                  </a:lnTo>
                  <a:lnTo>
                    <a:pt x="185821" y="703288"/>
                  </a:lnTo>
                  <a:lnTo>
                    <a:pt x="138260" y="696461"/>
                  </a:lnTo>
                  <a:lnTo>
                    <a:pt x="92227" y="685342"/>
                  </a:lnTo>
                  <a:lnTo>
                    <a:pt x="47933" y="670144"/>
                  </a:lnTo>
                  <a:lnTo>
                    <a:pt x="5592" y="651079"/>
                  </a:lnTo>
                  <a:lnTo>
                    <a:pt x="0" y="647916"/>
                  </a:lnTo>
                </a:path>
                <a:path w="914400" h="878205">
                  <a:moveTo>
                    <a:pt x="565225" y="0"/>
                  </a:moveTo>
                  <a:lnTo>
                    <a:pt x="593275" y="60368"/>
                  </a:lnTo>
                  <a:lnTo>
                    <a:pt x="606372" y="104711"/>
                  </a:lnTo>
                  <a:lnTo>
                    <a:pt x="614456" y="150985"/>
                  </a:lnTo>
                  <a:lnTo>
                    <a:pt x="617220" y="198882"/>
                  </a:lnTo>
                  <a:lnTo>
                    <a:pt x="614456" y="246778"/>
                  </a:lnTo>
                  <a:lnTo>
                    <a:pt x="606372" y="293052"/>
                  </a:lnTo>
                  <a:lnTo>
                    <a:pt x="593275" y="337395"/>
                  </a:lnTo>
                  <a:lnTo>
                    <a:pt x="575474" y="379500"/>
                  </a:lnTo>
                  <a:lnTo>
                    <a:pt x="553276" y="419058"/>
                  </a:lnTo>
                  <a:lnTo>
                    <a:pt x="526990" y="455760"/>
                  </a:lnTo>
                  <a:lnTo>
                    <a:pt x="496924" y="489299"/>
                  </a:lnTo>
                  <a:lnTo>
                    <a:pt x="463385" y="519366"/>
                  </a:lnTo>
                  <a:lnTo>
                    <a:pt x="426683" y="545653"/>
                  </a:lnTo>
                  <a:lnTo>
                    <a:pt x="387125" y="567852"/>
                  </a:lnTo>
                  <a:lnTo>
                    <a:pt x="345020" y="585654"/>
                  </a:lnTo>
                  <a:lnTo>
                    <a:pt x="300676" y="598752"/>
                  </a:lnTo>
                  <a:lnTo>
                    <a:pt x="254400" y="606836"/>
                  </a:lnTo>
                  <a:lnTo>
                    <a:pt x="206502" y="609600"/>
                  </a:lnTo>
                  <a:lnTo>
                    <a:pt x="158603" y="606836"/>
                  </a:lnTo>
                  <a:lnTo>
                    <a:pt x="112328" y="598752"/>
                  </a:lnTo>
                  <a:lnTo>
                    <a:pt x="67983" y="585654"/>
                  </a:lnTo>
                  <a:lnTo>
                    <a:pt x="25878" y="567852"/>
                  </a:lnTo>
                  <a:lnTo>
                    <a:pt x="0" y="553329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502920" cy="490855"/>
            </a:xfrm>
            <a:custGeom>
              <a:avLst/>
              <a:gdLst/>
              <a:ahLst/>
              <a:cxnLst/>
              <a:rect l="l" t="t" r="r" b="b"/>
              <a:pathLst>
                <a:path w="502920" h="490855">
                  <a:moveTo>
                    <a:pt x="433697" y="0"/>
                  </a:moveTo>
                  <a:lnTo>
                    <a:pt x="0" y="0"/>
                  </a:lnTo>
                  <a:lnTo>
                    <a:pt x="0" y="411046"/>
                  </a:lnTo>
                  <a:lnTo>
                    <a:pt x="64720" y="457226"/>
                  </a:lnTo>
                  <a:lnTo>
                    <a:pt x="107796" y="475427"/>
                  </a:lnTo>
                  <a:lnTo>
                    <a:pt x="153993" y="486799"/>
                  </a:lnTo>
                  <a:lnTo>
                    <a:pt x="202692" y="490727"/>
                  </a:lnTo>
                  <a:lnTo>
                    <a:pt x="251390" y="486799"/>
                  </a:lnTo>
                  <a:lnTo>
                    <a:pt x="297587" y="475427"/>
                  </a:lnTo>
                  <a:lnTo>
                    <a:pt x="340663" y="457226"/>
                  </a:lnTo>
                  <a:lnTo>
                    <a:pt x="380002" y="432816"/>
                  </a:lnTo>
                  <a:lnTo>
                    <a:pt x="414985" y="402812"/>
                  </a:lnTo>
                  <a:lnTo>
                    <a:pt x="444993" y="367832"/>
                  </a:lnTo>
                  <a:lnTo>
                    <a:pt x="469409" y="328494"/>
                  </a:lnTo>
                  <a:lnTo>
                    <a:pt x="487614" y="285414"/>
                  </a:lnTo>
                  <a:lnTo>
                    <a:pt x="498990" y="239210"/>
                  </a:lnTo>
                  <a:lnTo>
                    <a:pt x="502920" y="190500"/>
                  </a:lnTo>
                  <a:lnTo>
                    <a:pt x="498990" y="141789"/>
                  </a:lnTo>
                  <a:lnTo>
                    <a:pt x="487614" y="95585"/>
                  </a:lnTo>
                  <a:lnTo>
                    <a:pt x="469409" y="52505"/>
                  </a:lnTo>
                  <a:lnTo>
                    <a:pt x="444993" y="13167"/>
                  </a:lnTo>
                  <a:lnTo>
                    <a:pt x="43369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334756" y="4315967"/>
            <a:ext cx="812800" cy="830580"/>
            <a:chOff x="8334756" y="4315967"/>
            <a:chExt cx="812800" cy="830580"/>
          </a:xfrm>
        </p:grpSpPr>
        <p:sp>
          <p:nvSpPr>
            <p:cNvPr id="7" name="object 7"/>
            <p:cNvSpPr/>
            <p:nvPr/>
          </p:nvSpPr>
          <p:spPr>
            <a:xfrm>
              <a:off x="8337804" y="4319015"/>
              <a:ext cx="806450" cy="824865"/>
            </a:xfrm>
            <a:custGeom>
              <a:avLst/>
              <a:gdLst/>
              <a:ahLst/>
              <a:cxnLst/>
              <a:rect l="l" t="t" r="r" b="b"/>
              <a:pathLst>
                <a:path w="806450" h="824864">
                  <a:moveTo>
                    <a:pt x="0" y="685800"/>
                  </a:moveTo>
                  <a:lnTo>
                    <a:pt x="1722" y="636823"/>
                  </a:lnTo>
                  <a:lnTo>
                    <a:pt x="6811" y="588776"/>
                  </a:lnTo>
                  <a:lnTo>
                    <a:pt x="15151" y="541774"/>
                  </a:lnTo>
                  <a:lnTo>
                    <a:pt x="26625" y="495934"/>
                  </a:lnTo>
                  <a:lnTo>
                    <a:pt x="41118" y="451371"/>
                  </a:lnTo>
                  <a:lnTo>
                    <a:pt x="58514" y="408202"/>
                  </a:lnTo>
                  <a:lnTo>
                    <a:pt x="78696" y="366542"/>
                  </a:lnTo>
                  <a:lnTo>
                    <a:pt x="101548" y="326508"/>
                  </a:lnTo>
                  <a:lnTo>
                    <a:pt x="126954" y="288216"/>
                  </a:lnTo>
                  <a:lnTo>
                    <a:pt x="154798" y="251782"/>
                  </a:lnTo>
                  <a:lnTo>
                    <a:pt x="184964" y="217321"/>
                  </a:lnTo>
                  <a:lnTo>
                    <a:pt x="217336" y="184951"/>
                  </a:lnTo>
                  <a:lnTo>
                    <a:pt x="251798" y="154786"/>
                  </a:lnTo>
                  <a:lnTo>
                    <a:pt x="288233" y="126943"/>
                  </a:lnTo>
                  <a:lnTo>
                    <a:pt x="326525" y="101539"/>
                  </a:lnTo>
                  <a:lnTo>
                    <a:pt x="366559" y="78688"/>
                  </a:lnTo>
                  <a:lnTo>
                    <a:pt x="408218" y="58508"/>
                  </a:lnTo>
                  <a:lnTo>
                    <a:pt x="451386" y="41114"/>
                  </a:lnTo>
                  <a:lnTo>
                    <a:pt x="495947" y="26622"/>
                  </a:lnTo>
                  <a:lnTo>
                    <a:pt x="541785" y="15149"/>
                  </a:lnTo>
                  <a:lnTo>
                    <a:pt x="588784" y="6810"/>
                  </a:lnTo>
                  <a:lnTo>
                    <a:pt x="636828" y="1721"/>
                  </a:lnTo>
                  <a:lnTo>
                    <a:pt x="685800" y="0"/>
                  </a:lnTo>
                  <a:lnTo>
                    <a:pt x="734771" y="1721"/>
                  </a:lnTo>
                  <a:lnTo>
                    <a:pt x="782815" y="6810"/>
                  </a:lnTo>
                  <a:lnTo>
                    <a:pt x="806196" y="10958"/>
                  </a:lnTo>
                </a:path>
                <a:path w="806450" h="824864">
                  <a:moveTo>
                    <a:pt x="14203" y="824482"/>
                  </a:moveTo>
                  <a:lnTo>
                    <a:pt x="6811" y="782823"/>
                  </a:lnTo>
                  <a:lnTo>
                    <a:pt x="1722" y="734776"/>
                  </a:lnTo>
                  <a:lnTo>
                    <a:pt x="0" y="685800"/>
                  </a:lnTo>
                </a:path>
                <a:path w="806450" h="824864">
                  <a:moveTo>
                    <a:pt x="108203" y="691896"/>
                  </a:moveTo>
                  <a:lnTo>
                    <a:pt x="110139" y="644024"/>
                  </a:lnTo>
                  <a:lnTo>
                    <a:pt x="115844" y="597218"/>
                  </a:lnTo>
                  <a:lnTo>
                    <a:pt x="125169" y="551628"/>
                  </a:lnTo>
                  <a:lnTo>
                    <a:pt x="137964" y="507404"/>
                  </a:lnTo>
                  <a:lnTo>
                    <a:pt x="154078" y="464696"/>
                  </a:lnTo>
                  <a:lnTo>
                    <a:pt x="173361" y="423655"/>
                  </a:lnTo>
                  <a:lnTo>
                    <a:pt x="195663" y="384432"/>
                  </a:lnTo>
                  <a:lnTo>
                    <a:pt x="220833" y="347175"/>
                  </a:lnTo>
                  <a:lnTo>
                    <a:pt x="248721" y="312035"/>
                  </a:lnTo>
                  <a:lnTo>
                    <a:pt x="279177" y="279163"/>
                  </a:lnTo>
                  <a:lnTo>
                    <a:pt x="312051" y="248709"/>
                  </a:lnTo>
                  <a:lnTo>
                    <a:pt x="347191" y="220822"/>
                  </a:lnTo>
                  <a:lnTo>
                    <a:pt x="384448" y="195654"/>
                  </a:lnTo>
                  <a:lnTo>
                    <a:pt x="423672" y="173354"/>
                  </a:lnTo>
                  <a:lnTo>
                    <a:pt x="464712" y="154073"/>
                  </a:lnTo>
                  <a:lnTo>
                    <a:pt x="507418" y="137961"/>
                  </a:lnTo>
                  <a:lnTo>
                    <a:pt x="551640" y="125167"/>
                  </a:lnTo>
                  <a:lnTo>
                    <a:pt x="597227" y="115843"/>
                  </a:lnTo>
                  <a:lnTo>
                    <a:pt x="644029" y="110138"/>
                  </a:lnTo>
                  <a:lnTo>
                    <a:pt x="691896" y="108204"/>
                  </a:lnTo>
                  <a:lnTo>
                    <a:pt x="739762" y="110138"/>
                  </a:lnTo>
                  <a:lnTo>
                    <a:pt x="786564" y="115843"/>
                  </a:lnTo>
                  <a:lnTo>
                    <a:pt x="806196" y="119858"/>
                  </a:lnTo>
                </a:path>
                <a:path w="806450" h="824864">
                  <a:moveTo>
                    <a:pt x="123598" y="824482"/>
                  </a:moveTo>
                  <a:lnTo>
                    <a:pt x="115844" y="786573"/>
                  </a:lnTo>
                  <a:lnTo>
                    <a:pt x="110139" y="739767"/>
                  </a:lnTo>
                  <a:lnTo>
                    <a:pt x="108203" y="691896"/>
                  </a:lnTo>
                </a:path>
                <a:path w="806450" h="824864">
                  <a:moveTo>
                    <a:pt x="184403" y="691896"/>
                  </a:moveTo>
                  <a:lnTo>
                    <a:pt x="186727" y="643021"/>
                  </a:lnTo>
                  <a:lnTo>
                    <a:pt x="193554" y="595461"/>
                  </a:lnTo>
                  <a:lnTo>
                    <a:pt x="204673" y="549428"/>
                  </a:lnTo>
                  <a:lnTo>
                    <a:pt x="219871" y="505135"/>
                  </a:lnTo>
                  <a:lnTo>
                    <a:pt x="238936" y="462794"/>
                  </a:lnTo>
                  <a:lnTo>
                    <a:pt x="261655" y="422618"/>
                  </a:lnTo>
                  <a:lnTo>
                    <a:pt x="287814" y="384820"/>
                  </a:lnTo>
                  <a:lnTo>
                    <a:pt x="317203" y="349612"/>
                  </a:lnTo>
                  <a:lnTo>
                    <a:pt x="349607" y="317207"/>
                  </a:lnTo>
                  <a:lnTo>
                    <a:pt x="384814" y="287818"/>
                  </a:lnTo>
                  <a:lnTo>
                    <a:pt x="422612" y="261658"/>
                  </a:lnTo>
                  <a:lnTo>
                    <a:pt x="462788" y="238939"/>
                  </a:lnTo>
                  <a:lnTo>
                    <a:pt x="505130" y="219873"/>
                  </a:lnTo>
                  <a:lnTo>
                    <a:pt x="549424" y="204674"/>
                  </a:lnTo>
                  <a:lnTo>
                    <a:pt x="595458" y="193554"/>
                  </a:lnTo>
                  <a:lnTo>
                    <a:pt x="643019" y="186727"/>
                  </a:lnTo>
                  <a:lnTo>
                    <a:pt x="691896" y="184404"/>
                  </a:lnTo>
                  <a:lnTo>
                    <a:pt x="740772" y="186727"/>
                  </a:lnTo>
                  <a:lnTo>
                    <a:pt x="788333" y="193554"/>
                  </a:lnTo>
                  <a:lnTo>
                    <a:pt x="806196" y="197869"/>
                  </a:lnTo>
                </a:path>
                <a:path w="806450" h="824864">
                  <a:moveTo>
                    <a:pt x="202287" y="824482"/>
                  </a:moveTo>
                  <a:lnTo>
                    <a:pt x="193554" y="788330"/>
                  </a:lnTo>
                  <a:lnTo>
                    <a:pt x="186727" y="740770"/>
                  </a:lnTo>
                  <a:lnTo>
                    <a:pt x="184403" y="691896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0788" y="4599431"/>
              <a:ext cx="553720" cy="544195"/>
            </a:xfrm>
            <a:custGeom>
              <a:avLst/>
              <a:gdLst/>
              <a:ahLst/>
              <a:cxnLst/>
              <a:rect l="l" t="t" r="r" b="b"/>
              <a:pathLst>
                <a:path w="553720" h="544195">
                  <a:moveTo>
                    <a:pt x="0" y="410718"/>
                  </a:moveTo>
                  <a:lnTo>
                    <a:pt x="2763" y="362819"/>
                  </a:lnTo>
                  <a:lnTo>
                    <a:pt x="10847" y="316543"/>
                  </a:lnTo>
                  <a:lnTo>
                    <a:pt x="23945" y="272199"/>
                  </a:lnTo>
                  <a:lnTo>
                    <a:pt x="41747" y="230094"/>
                  </a:lnTo>
                  <a:lnTo>
                    <a:pt x="63946" y="190536"/>
                  </a:lnTo>
                  <a:lnTo>
                    <a:pt x="90233" y="153834"/>
                  </a:lnTo>
                  <a:lnTo>
                    <a:pt x="120300" y="120295"/>
                  </a:lnTo>
                  <a:lnTo>
                    <a:pt x="153839" y="90229"/>
                  </a:lnTo>
                  <a:lnTo>
                    <a:pt x="190541" y="63943"/>
                  </a:lnTo>
                  <a:lnTo>
                    <a:pt x="230099" y="41745"/>
                  </a:lnTo>
                  <a:lnTo>
                    <a:pt x="272204" y="23944"/>
                  </a:lnTo>
                  <a:lnTo>
                    <a:pt x="316547" y="10847"/>
                  </a:lnTo>
                  <a:lnTo>
                    <a:pt x="362821" y="2763"/>
                  </a:lnTo>
                  <a:lnTo>
                    <a:pt x="410717" y="0"/>
                  </a:lnTo>
                  <a:lnTo>
                    <a:pt x="458614" y="2763"/>
                  </a:lnTo>
                  <a:lnTo>
                    <a:pt x="504888" y="10847"/>
                  </a:lnTo>
                  <a:lnTo>
                    <a:pt x="549231" y="23944"/>
                  </a:lnTo>
                  <a:lnTo>
                    <a:pt x="553211" y="25626"/>
                  </a:lnTo>
                </a:path>
                <a:path w="553720" h="544195">
                  <a:moveTo>
                    <a:pt x="22418" y="544066"/>
                  </a:moveTo>
                  <a:lnTo>
                    <a:pt x="10847" y="504891"/>
                  </a:lnTo>
                  <a:lnTo>
                    <a:pt x="2763" y="458616"/>
                  </a:lnTo>
                  <a:lnTo>
                    <a:pt x="0" y="410718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97468" y="4703063"/>
              <a:ext cx="447040" cy="440690"/>
            </a:xfrm>
            <a:custGeom>
              <a:avLst/>
              <a:gdLst/>
              <a:ahLst/>
              <a:cxnLst/>
              <a:rect l="l" t="t" r="r" b="b"/>
              <a:pathLst>
                <a:path w="447040" h="440689">
                  <a:moveTo>
                    <a:pt x="300227" y="0"/>
                  </a:moveTo>
                  <a:lnTo>
                    <a:pt x="251517" y="3929"/>
                  </a:lnTo>
                  <a:lnTo>
                    <a:pt x="205313" y="15305"/>
                  </a:lnTo>
                  <a:lnTo>
                    <a:pt x="162233" y="33510"/>
                  </a:lnTo>
                  <a:lnTo>
                    <a:pt x="122895" y="57926"/>
                  </a:lnTo>
                  <a:lnTo>
                    <a:pt x="87915" y="87934"/>
                  </a:lnTo>
                  <a:lnTo>
                    <a:pt x="57911" y="122917"/>
                  </a:lnTo>
                  <a:lnTo>
                    <a:pt x="33501" y="162256"/>
                  </a:lnTo>
                  <a:lnTo>
                    <a:pt x="15300" y="205332"/>
                  </a:lnTo>
                  <a:lnTo>
                    <a:pt x="3928" y="251529"/>
                  </a:lnTo>
                  <a:lnTo>
                    <a:pt x="0" y="300228"/>
                  </a:lnTo>
                  <a:lnTo>
                    <a:pt x="3928" y="348926"/>
                  </a:lnTo>
                  <a:lnTo>
                    <a:pt x="15300" y="395123"/>
                  </a:lnTo>
                  <a:lnTo>
                    <a:pt x="33501" y="438199"/>
                  </a:lnTo>
                  <a:lnTo>
                    <a:pt x="34887" y="440434"/>
                  </a:lnTo>
                  <a:lnTo>
                    <a:pt x="446531" y="440434"/>
                  </a:lnTo>
                  <a:lnTo>
                    <a:pt x="446531" y="38668"/>
                  </a:lnTo>
                  <a:lnTo>
                    <a:pt x="438222" y="33510"/>
                  </a:lnTo>
                  <a:lnTo>
                    <a:pt x="395142" y="15305"/>
                  </a:lnTo>
                  <a:lnTo>
                    <a:pt x="348938" y="3929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97468" y="4703063"/>
              <a:ext cx="447040" cy="440690"/>
            </a:xfrm>
            <a:custGeom>
              <a:avLst/>
              <a:gdLst/>
              <a:ahLst/>
              <a:cxnLst/>
              <a:rect l="l" t="t" r="r" b="b"/>
              <a:pathLst>
                <a:path w="447040" h="440689">
                  <a:moveTo>
                    <a:pt x="0" y="300228"/>
                  </a:moveTo>
                  <a:lnTo>
                    <a:pt x="3928" y="251529"/>
                  </a:lnTo>
                  <a:lnTo>
                    <a:pt x="15300" y="205332"/>
                  </a:lnTo>
                  <a:lnTo>
                    <a:pt x="33501" y="162256"/>
                  </a:lnTo>
                  <a:lnTo>
                    <a:pt x="57911" y="122917"/>
                  </a:lnTo>
                  <a:lnTo>
                    <a:pt x="87915" y="87934"/>
                  </a:lnTo>
                  <a:lnTo>
                    <a:pt x="122895" y="57926"/>
                  </a:lnTo>
                  <a:lnTo>
                    <a:pt x="162233" y="33510"/>
                  </a:lnTo>
                  <a:lnTo>
                    <a:pt x="205313" y="15305"/>
                  </a:lnTo>
                  <a:lnTo>
                    <a:pt x="251517" y="3929"/>
                  </a:lnTo>
                  <a:lnTo>
                    <a:pt x="300227" y="0"/>
                  </a:lnTo>
                  <a:lnTo>
                    <a:pt x="348938" y="3929"/>
                  </a:lnTo>
                  <a:lnTo>
                    <a:pt x="395142" y="15305"/>
                  </a:lnTo>
                  <a:lnTo>
                    <a:pt x="438222" y="33510"/>
                  </a:lnTo>
                  <a:lnTo>
                    <a:pt x="446531" y="38668"/>
                  </a:lnTo>
                </a:path>
                <a:path w="447040" h="440689">
                  <a:moveTo>
                    <a:pt x="34887" y="440434"/>
                  </a:moveTo>
                  <a:lnTo>
                    <a:pt x="33501" y="438199"/>
                  </a:lnTo>
                  <a:lnTo>
                    <a:pt x="15300" y="395123"/>
                  </a:lnTo>
                  <a:lnTo>
                    <a:pt x="3928" y="348926"/>
                  </a:lnTo>
                  <a:lnTo>
                    <a:pt x="0" y="300228"/>
                  </a:lnTo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3844" y="840181"/>
            <a:ext cx="599821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latin typeface="Calibri"/>
                <a:cs typeface="Calibri"/>
              </a:rPr>
              <a:t>Introducing </a:t>
            </a:r>
            <a:r>
              <a:rPr sz="2200" spc="-10" dirty="0">
                <a:latin typeface="Calibri"/>
                <a:cs typeface="Calibri"/>
              </a:rPr>
              <a:t>Elastic Stack: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latin typeface="Calibri"/>
                <a:cs typeface="Calibri"/>
              </a:rPr>
              <a:t>Getting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Started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Elasticsearch:</a:t>
            </a:r>
            <a:r>
              <a:rPr sz="2200" spc="-5" dirty="0">
                <a:latin typeface="Calibri"/>
                <a:cs typeface="Calibri"/>
              </a:rPr>
              <a:t> 34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alibri"/>
                <a:cs typeface="Calibri"/>
              </a:rPr>
              <a:t>Searching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 </a:t>
            </a:r>
            <a:r>
              <a:rPr sz="2200" spc="-10" dirty="0">
                <a:latin typeface="Calibri"/>
                <a:cs typeface="Calibri"/>
              </a:rPr>
              <a:t>What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Relevant: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102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Analytics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Elasticsearch: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189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alibri"/>
                <a:cs typeface="Calibri"/>
              </a:rPr>
              <a:t>Analyzing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Log </a:t>
            </a:r>
            <a:r>
              <a:rPr sz="2200" spc="-15" dirty="0">
                <a:latin typeface="Calibri"/>
                <a:cs typeface="Calibri"/>
              </a:rPr>
              <a:t>Data: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271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Building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Pipelines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Logstash: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338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alibri"/>
                <a:cs typeface="Calibri"/>
              </a:rPr>
              <a:t>Visualizing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with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Kibana: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398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alibri"/>
                <a:cs typeface="Calibri"/>
              </a:rPr>
              <a:t>Elastic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X-Pack: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496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Running </a:t>
            </a:r>
            <a:r>
              <a:rPr sz="2200" spc="-10" dirty="0">
                <a:latin typeface="Calibri"/>
                <a:cs typeface="Calibri"/>
              </a:rPr>
              <a:t>Elastic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Stack</a:t>
            </a:r>
            <a:r>
              <a:rPr sz="2200" spc="-5" dirty="0">
                <a:latin typeface="Calibri"/>
                <a:cs typeface="Calibri"/>
              </a:rPr>
              <a:t> in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Production: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588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Building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Sensor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Analytics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Application: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632</a:t>
            </a:r>
            <a:endParaRPr sz="2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Monitoring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Server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Infrastructure: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680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38120" y="216230"/>
            <a:ext cx="36830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345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r>
              <a:rPr sz="3200" b="0" spc="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0" spc="33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b="0" spc="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0" spc="390" dirty="0">
                <a:solidFill>
                  <a:srgbClr val="000000"/>
                </a:solidFill>
                <a:latin typeface="Calibri"/>
                <a:cs typeface="Calibri"/>
              </a:rPr>
              <a:t>Contents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7583" y="1101852"/>
            <a:ext cx="1866900" cy="24475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0146" y="3317496"/>
            <a:ext cx="228777" cy="2287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289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X</a:t>
            </a:r>
            <a:r>
              <a:rPr sz="3200" b="0" dirty="0">
                <a:latin typeface="Palatino Linotype"/>
                <a:cs typeface="Palatino Linotype"/>
              </a:rPr>
              <a:t>-Pack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07134"/>
            <a:ext cx="75844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6131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X-Pack adds essential </a:t>
            </a:r>
            <a:r>
              <a:rPr sz="2400" dirty="0">
                <a:latin typeface="Arial"/>
                <a:cs typeface="Arial"/>
              </a:rPr>
              <a:t>features to make the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production-ready.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security, </a:t>
            </a:r>
            <a:r>
              <a:rPr sz="2400" spc="-5" dirty="0">
                <a:latin typeface="Arial"/>
                <a:cs typeface="Arial"/>
              </a:rPr>
              <a:t>monitoring, alerting, reporting, graph,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machine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learning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 Stack.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8272" y="3294888"/>
            <a:ext cx="3267455" cy="14005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20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564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Sum,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average,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min,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max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88644" y="1387602"/>
            <a:ext cx="77393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Finding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sum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field,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minimum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maximum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average,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common </a:t>
            </a:r>
            <a:r>
              <a:rPr sz="2400" spc="-5" dirty="0">
                <a:latin typeface="Arial"/>
                <a:cs typeface="Arial"/>
              </a:rPr>
              <a:t>operations.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people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familiar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SQL,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query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find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sum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SELECT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sum(downloadTotal)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FROM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usageReport;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0937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</a:t>
            </a:r>
            <a:r>
              <a:rPr sz="3200" b="0" spc="-9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51357"/>
            <a:ext cx="564642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Here </a:t>
            </a:r>
            <a:r>
              <a:rPr sz="2000" spc="-5" dirty="0">
                <a:latin typeface="Arial"/>
                <a:cs typeface="Arial"/>
              </a:rPr>
              <a:t>is how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write </a:t>
            </a:r>
            <a:r>
              <a:rPr sz="2000" dirty="0">
                <a:latin typeface="Arial"/>
                <a:cs typeface="Arial"/>
              </a:rPr>
              <a:t>a simple sum </a:t>
            </a:r>
            <a:r>
              <a:rPr sz="2000" spc="-5" dirty="0">
                <a:latin typeface="Arial"/>
                <a:cs typeface="Arial"/>
              </a:rPr>
              <a:t>aggregation: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bigginsight/_search?track_total_hits=true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6343" y="1865452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5408" y="1865452"/>
            <a:ext cx="235140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1615" marR="5080" indent="-2095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"aggregations":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"download_sum":</a:t>
            </a:r>
            <a:r>
              <a:rPr sz="2000" spc="-1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"sum":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8204" y="2170938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5610" y="2475738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709" y="2780538"/>
            <a:ext cx="34175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  <a:tabLst>
                <a:tab pos="3262629" algn="l"/>
              </a:tabLst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ield"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"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do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nloa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dTotal"	4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512" y="3390391"/>
            <a:ext cx="94043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5108" y="3999687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304" y="4305096"/>
            <a:ext cx="1104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004" y="133553"/>
            <a:ext cx="428180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42900" algn="l"/>
                <a:tab pos="343535" algn="l"/>
              </a:tabLst>
            </a:pPr>
            <a:r>
              <a:rPr sz="1600" spc="-5" dirty="0">
                <a:latin typeface="Arial"/>
                <a:cs typeface="Arial"/>
              </a:rPr>
              <a:t>The response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should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look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like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following: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202</a:t>
            </a:fld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49604" y="621918"/>
            <a:ext cx="212217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"took":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92,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 marR="34163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 :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242836, </a:t>
            </a:r>
            <a:r>
              <a:rPr sz="1600" spc="-43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"relation"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"eq"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tabLst>
                <a:tab pos="994410" algn="l"/>
              </a:tabLst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},	1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0,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127000" marR="5080" indent="-1149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"download_sum":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2197438700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9925" y="159753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167" y="306095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7271" y="3304794"/>
            <a:ext cx="203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  <a:p>
            <a:pPr marL="7747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304" y="4280408"/>
            <a:ext cx="93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0505"/>
            <a:ext cx="671766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average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finds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average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across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all </a:t>
            </a:r>
            <a:r>
              <a:rPr sz="200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documents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querying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context: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203</a:t>
            </a:fld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35304" y="1045286"/>
            <a:ext cx="320865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354330" indent="-20955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"download_average":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"avg":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"downloadTotal"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826" y="1960245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5290" y="2264740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30886"/>
            <a:ext cx="769302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min </a:t>
            </a:r>
            <a:r>
              <a:rPr sz="2000" spc="-5" dirty="0">
                <a:latin typeface="Arial"/>
                <a:cs typeface="Arial"/>
              </a:rPr>
              <a:t>aggregation is how </a:t>
            </a:r>
            <a:r>
              <a:rPr sz="2000" dirty="0">
                <a:latin typeface="Arial"/>
                <a:cs typeface="Arial"/>
              </a:rPr>
              <a:t>we </a:t>
            </a:r>
            <a:r>
              <a:rPr sz="2000" spc="-5" dirty="0">
                <a:latin typeface="Arial"/>
                <a:cs typeface="Arial"/>
              </a:rPr>
              <a:t>will </a:t>
            </a:r>
            <a:r>
              <a:rPr sz="2000" dirty="0">
                <a:latin typeface="Arial"/>
                <a:cs typeface="Arial"/>
              </a:rPr>
              <a:t>find the minimum value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downloadTotal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entire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index/type: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5346065" indent="-20955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"download_min":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"min":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"downloadTotal"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204</a:t>
            </a:fld>
            <a:endParaRPr spc="-10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074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Max</a:t>
            </a:r>
            <a:r>
              <a:rPr sz="3200" b="0" spc="-9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98982"/>
            <a:ext cx="762444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Here's how </a:t>
            </a:r>
            <a:r>
              <a:rPr sz="1800" spc="-20" dirty="0">
                <a:latin typeface="Arial"/>
                <a:cs typeface="Arial"/>
              </a:rPr>
              <a:t>we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will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maximum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downloadTotal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field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entire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index/type: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5447030" indent="-19113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"download_max":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"max":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"downloadTotal"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774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Stats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extended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stats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20877"/>
            <a:ext cx="76581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These aggregations </a:t>
            </a:r>
            <a:r>
              <a:rPr sz="2400" dirty="0">
                <a:latin typeface="Arial"/>
                <a:cs typeface="Arial"/>
              </a:rPr>
              <a:t>compute some common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request, </a:t>
            </a:r>
            <a:r>
              <a:rPr sz="2400" spc="-5" dirty="0">
                <a:latin typeface="Arial"/>
                <a:cs typeface="Arial"/>
              </a:rPr>
              <a:t>without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issue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794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saves </a:t>
            </a:r>
            <a:r>
              <a:rPr sz="2400" spc="-5" dirty="0">
                <a:latin typeface="Arial"/>
                <a:cs typeface="Arial"/>
              </a:rPr>
              <a:t>resources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side, 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well, because </a:t>
            </a:r>
            <a:r>
              <a:rPr sz="2400" dirty="0">
                <a:latin typeface="Arial"/>
                <a:cs typeface="Arial"/>
              </a:rPr>
              <a:t>the statistics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computed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rather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requested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becomes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interested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5" dirty="0">
                <a:latin typeface="Arial"/>
                <a:cs typeface="Arial"/>
              </a:rPr>
              <a:t> 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statistics.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0505"/>
            <a:ext cx="7290434" cy="4295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Stats aggregation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sum,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average,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min,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max,</a:t>
            </a:r>
            <a:r>
              <a:rPr sz="2000" spc="-5" dirty="0">
                <a:latin typeface="Arial"/>
                <a:cs typeface="Arial"/>
              </a:rPr>
              <a:t> and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count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single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4819015" indent="-20955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"download_stats":</a:t>
            </a:r>
            <a:r>
              <a:rPr sz="2000" spc="-1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"stats":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"downloadTotal"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207</a:t>
            </a:fld>
            <a:endParaRPr spc="-10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637" y="0"/>
            <a:ext cx="3798570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response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should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look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following: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"took":</a:t>
            </a:r>
            <a:r>
              <a:rPr sz="14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4,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spc="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4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307975" marR="2239010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"value"</a:t>
            </a:r>
            <a:r>
              <a:rPr sz="1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10000, </a:t>
            </a:r>
            <a:r>
              <a:rPr sz="1400" spc="-3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"relation"</a:t>
            </a:r>
            <a:r>
              <a:rPr sz="14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"gte"</a:t>
            </a:r>
            <a:endParaRPr sz="14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210185" marR="2339975">
              <a:lnSpc>
                <a:spcPct val="100000"/>
              </a:lnSpc>
              <a:spcBef>
                <a:spcPts val="5"/>
              </a:spcBef>
            </a:pPr>
            <a:r>
              <a:rPr sz="1400" spc="5" dirty="0">
                <a:solidFill>
                  <a:srgbClr val="EC7C30"/>
                </a:solidFill>
                <a:latin typeface="Arial"/>
                <a:cs typeface="Arial"/>
              </a:rPr>
              <a:t>"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EC7C30"/>
                </a:solidFill>
                <a:latin typeface="Arial"/>
                <a:cs typeface="Arial"/>
              </a:rPr>
              <a:t>x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_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sc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or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"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0, 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[]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210185" marR="2064385" indent="-99060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400" spc="5" dirty="0">
                <a:solidFill>
                  <a:srgbClr val="EC7C30"/>
                </a:solidFill>
                <a:latin typeface="Arial"/>
                <a:cs typeface="Arial"/>
              </a:rPr>
              <a:t> "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do</a:t>
            </a:r>
            <a:r>
              <a:rPr sz="1400" spc="-20" dirty="0">
                <a:solidFill>
                  <a:srgbClr val="EC7C3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nload_sta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":</a:t>
            </a:r>
            <a:r>
              <a:rPr sz="1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 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"count":</a:t>
            </a:r>
            <a:r>
              <a:rPr sz="1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242835,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"min":</a:t>
            </a:r>
            <a:r>
              <a:rPr sz="14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0,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"max":</a:t>
            </a:r>
            <a:r>
              <a:rPr sz="1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241213,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"avg":</a:t>
            </a:r>
            <a:r>
              <a:rPr sz="1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9049.102065188297,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"sum":</a:t>
            </a:r>
            <a:r>
              <a:rPr sz="14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2197438700</a:t>
            </a:r>
            <a:endParaRPr sz="14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208</a:t>
            </a:fld>
            <a:endParaRPr spc="-10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5490"/>
            <a:ext cx="742886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extended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returns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few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statistics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addition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ones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returned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4815205" indent="-20955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"download_estats":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"extended_stats":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"downloadTotal"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209</a:t>
            </a:fld>
            <a:endParaRPr spc="-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426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Elastic</a:t>
            </a:r>
            <a:r>
              <a:rPr sz="3200" b="0" spc="-6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Cloud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21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411985"/>
            <a:ext cx="7553959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835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cloud-based,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hosted,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managed setup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(https:/</a:t>
            </a:r>
            <a:r>
              <a:rPr sz="2400" spc="-5" dirty="0">
                <a:latin typeface="Arial"/>
                <a:cs typeface="Arial"/>
                <a:hlinkClick r:id="rId2"/>
              </a:rPr>
              <a:t>/www.elastic.co/)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behind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development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components.</a:t>
            </a:r>
            <a:endParaRPr sz="2400">
              <a:latin typeface="Arial"/>
              <a:cs typeface="Arial"/>
            </a:endParaRPr>
          </a:p>
          <a:p>
            <a:pPr marL="355600" marR="762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open</a:t>
            </a:r>
            <a:r>
              <a:rPr sz="2400" dirty="0">
                <a:latin typeface="Arial"/>
                <a:cs typeface="Arial"/>
              </a:rPr>
              <a:t> source </a:t>
            </a:r>
            <a:r>
              <a:rPr sz="2400" spc="-5" dirty="0">
                <a:latin typeface="Arial"/>
                <a:cs typeface="Arial"/>
              </a:rPr>
              <a:t>except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X-Pack (and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811" y="2901695"/>
            <a:ext cx="3009900" cy="1524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098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Extended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stats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210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ets/4_3.txt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33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Cardinality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584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Finding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count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unique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done 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cardinality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finding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9448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select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count(*) from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(select distinct username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from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usageReport)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13740"/>
            <a:ext cx="7309484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look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how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find</a:t>
            </a:r>
            <a:r>
              <a:rPr sz="2000" spc="-5" dirty="0">
                <a:latin typeface="Arial"/>
                <a:cs typeface="Arial"/>
              </a:rPr>
              <a:t> out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count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unique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which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network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traffic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4907915" indent="-20955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"aggregations":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"unique_visitors":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"cardinality":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"username"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212</a:t>
            </a:fld>
            <a:endParaRPr spc="-10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91261"/>
            <a:ext cx="7400290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cardinality</a:t>
            </a:r>
            <a:r>
              <a:rPr sz="1600" spc="-10" dirty="0">
                <a:latin typeface="Arial"/>
                <a:cs typeface="Arial"/>
              </a:rPr>
              <a:t> aggregation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response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just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like the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other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metric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aggregations: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"took":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110,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55600" marR="561784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</a:t>
            </a:r>
            <a:r>
              <a:rPr sz="16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10000,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"relation"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"gte"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241300" marR="573024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6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0, </a:t>
            </a:r>
            <a:r>
              <a:rPr sz="1600" spc="-4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241300" marR="5473065" indent="-1149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"aggregations":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"unique_visitors":</a:t>
            </a:r>
            <a:r>
              <a:rPr sz="1600" spc="-8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"value":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79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213</a:t>
            </a:fld>
            <a:endParaRPr spc="-10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7855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68667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section,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topics,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keeping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network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example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center: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string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Aggregating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Nesting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Bucketing on </a:t>
            </a:r>
            <a:r>
              <a:rPr sz="2400" dirty="0">
                <a:latin typeface="Arial"/>
                <a:cs typeface="Arial"/>
              </a:rPr>
              <a:t>custom</a:t>
            </a:r>
            <a:r>
              <a:rPr sz="2400" spc="-5" dirty="0">
                <a:latin typeface="Arial"/>
                <a:cs typeface="Arial"/>
              </a:rPr>
              <a:t> conditions</a:t>
            </a:r>
            <a:endParaRPr sz="2400">
              <a:latin typeface="Arial"/>
              <a:cs typeface="Arial"/>
            </a:endParaRPr>
          </a:p>
          <a:p>
            <a:pPr marL="355600" marR="340614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Bucketing on date/time data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Bucketing on geospatial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214</a:t>
            </a:fld>
            <a:endParaRPr spc="-10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4354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string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714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38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Some</a:t>
            </a:r>
            <a:r>
              <a:rPr sz="2400" spc="-10" dirty="0">
                <a:latin typeface="Arial"/>
                <a:cs typeface="Arial"/>
              </a:rPr>
              <a:t> examples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scenarios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may want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segment the</a:t>
            </a:r>
            <a:r>
              <a:rPr sz="2400" spc="-5" dirty="0">
                <a:latin typeface="Arial"/>
                <a:cs typeface="Arial"/>
              </a:rPr>
              <a:t> 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typed</a:t>
            </a:r>
            <a:r>
              <a:rPr sz="2400" spc="-5" dirty="0">
                <a:latin typeface="Arial"/>
                <a:cs typeface="Arial"/>
              </a:rPr>
              <a:t> field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Segmenting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department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Segmenting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Segmenting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network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 application,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category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150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Terms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12341"/>
            <a:ext cx="7858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355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Which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categories,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categories 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surfed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users?</a:t>
            </a:r>
            <a:endParaRPr sz="24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are interested in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surfed categories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bandwidth </a:t>
            </a:r>
            <a:r>
              <a:rPr sz="2400" spc="-5" dirty="0">
                <a:latin typeface="Arial"/>
                <a:cs typeface="Arial"/>
              </a:rPr>
              <a:t>used, but just in terms of counts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(record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counts).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could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write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 marL="12700" marR="14287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SELECT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category,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count(*)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FROM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usageReport</a:t>
            </a:r>
            <a:r>
              <a:rPr sz="24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GROUP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category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ORDER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BY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count(*)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DESC;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4220"/>
            <a:ext cx="7395209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Elasticsearch </a:t>
            </a:r>
            <a:r>
              <a:rPr sz="2000" spc="-5" dirty="0">
                <a:latin typeface="Arial"/>
                <a:cs typeface="Arial"/>
              </a:rPr>
              <a:t>aggregation </a:t>
            </a:r>
            <a:r>
              <a:rPr sz="2000" dirty="0">
                <a:latin typeface="Arial"/>
                <a:cs typeface="Arial"/>
              </a:rPr>
              <a:t>query, </a:t>
            </a:r>
            <a:r>
              <a:rPr sz="2000" spc="-5" dirty="0">
                <a:latin typeface="Arial"/>
                <a:cs typeface="Arial"/>
              </a:rPr>
              <a:t>which would do </a:t>
            </a:r>
            <a:r>
              <a:rPr sz="2000" dirty="0">
                <a:latin typeface="Arial"/>
                <a:cs typeface="Arial"/>
              </a:rPr>
              <a:t>a similar </a:t>
            </a:r>
            <a:r>
              <a:rPr sz="2000" spc="-5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job,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written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/bigginsight/_search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217</a:t>
            </a:fld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56462" y="1805410"/>
          <a:ext cx="3376295" cy="1197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4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005">
                <a:tc>
                  <a:txBody>
                    <a:bodyPr/>
                    <a:lstStyle/>
                    <a:p>
                      <a:pPr marL="31750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"aggs":</a:t>
                      </a:r>
                      <a:r>
                        <a:rPr sz="2000" spc="-6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70180">
                        <a:lnSpc>
                          <a:spcPts val="2295"/>
                        </a:lnSpc>
                      </a:pPr>
                      <a:r>
                        <a:rPr sz="2000" spc="-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"byCategory":</a:t>
                      </a:r>
                      <a:r>
                        <a:rPr sz="2000" spc="-5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10515">
                        <a:lnSpc>
                          <a:spcPts val="2295"/>
                        </a:lnSpc>
                      </a:pPr>
                      <a:r>
                        <a:rPr sz="2000" spc="-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"terms":</a:t>
                      </a:r>
                      <a:r>
                        <a:rPr sz="2000" spc="-6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{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450850">
                        <a:lnSpc>
                          <a:spcPts val="2220"/>
                        </a:lnSpc>
                      </a:pPr>
                      <a:r>
                        <a:rPr sz="2000" spc="-5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"field":</a:t>
                      </a:r>
                      <a:r>
                        <a:rPr sz="2000" spc="-4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"category"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EC7C3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54709" y="2988056"/>
            <a:ext cx="1104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512" y="3293109"/>
            <a:ext cx="94043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000" spc="-1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6659" y="3902761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304" y="4207255"/>
            <a:ext cx="1111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150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Terms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ets/4_4.txt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150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Terms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4359685"/>
            <a:ext cx="110489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219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7"/>
            <a:ext cx="7078980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Next,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want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find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applications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terms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2700" marR="1145540" indent="3429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maximum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number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application: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4860290" indent="-1390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"byApplication":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-5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"terms":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"application"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531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Use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cases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 </a:t>
            </a:r>
            <a:r>
              <a:rPr sz="3200" b="0" spc="-5" dirty="0">
                <a:latin typeface="Palatino Linotype"/>
                <a:cs typeface="Palatino Linotype"/>
              </a:rPr>
              <a:t>Stack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4466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example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  <a:r>
              <a:rPr sz="2400" spc="-5" dirty="0">
                <a:latin typeface="Arial"/>
                <a:cs typeface="Arial"/>
              </a:rPr>
              <a:t> 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 means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exhaustive,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</a:t>
            </a:r>
            <a:r>
              <a:rPr sz="2400" spc="-10" dirty="0">
                <a:latin typeface="Arial"/>
                <a:cs typeface="Arial"/>
              </a:rPr>
              <a:t> highlights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common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-10" dirty="0">
                <a:latin typeface="Arial"/>
                <a:cs typeface="Arial"/>
              </a:rPr>
              <a:t> analytics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Metrics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Web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website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9923" y="2635566"/>
            <a:ext cx="3045916" cy="9726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22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004" y="253111"/>
            <a:ext cx="487743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2750" indent="-413384">
              <a:lnSpc>
                <a:spcPct val="100000"/>
              </a:lnSpc>
              <a:spcBef>
                <a:spcPts val="105"/>
              </a:spcBef>
              <a:buChar char="•"/>
              <a:tabLst>
                <a:tab pos="412750" algn="l"/>
                <a:tab pos="413384" algn="l"/>
              </a:tabLst>
            </a:pPr>
            <a:r>
              <a:rPr sz="2000" dirty="0">
                <a:latin typeface="Arial"/>
                <a:cs typeface="Arial"/>
              </a:rPr>
              <a:t>Returns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response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like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20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20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19100" marR="5080" indent="-1403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"byApplication":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"doc_count_error_upper_bound":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6339,</a:t>
            </a:r>
            <a:endParaRPr sz="2000">
              <a:latin typeface="Arial"/>
              <a:cs typeface="Arial"/>
            </a:endParaRPr>
          </a:p>
          <a:p>
            <a:pPr marL="419100" marR="69723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"sum_other_doc_count": 129191,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"buckets":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000">
              <a:latin typeface="Arial"/>
              <a:cs typeface="Arial"/>
            </a:endParaRPr>
          </a:p>
          <a:p>
            <a:pPr marL="5594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"Skype",</a:t>
            </a:r>
            <a:endParaRPr sz="20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"doc_count":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26115</a:t>
            </a:r>
            <a:endParaRPr sz="2000">
              <a:latin typeface="Arial"/>
              <a:cs typeface="Arial"/>
            </a:endParaRPr>
          </a:p>
          <a:p>
            <a:pPr marL="5594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5594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304" y="4359685"/>
            <a:ext cx="110489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220</a:t>
            </a:fld>
            <a:endParaRPr spc="-10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1191"/>
            <a:ext cx="747014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get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buckets instead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default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10,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 the size </a:t>
            </a:r>
            <a:r>
              <a:rPr sz="2200" spc="-10" dirty="0">
                <a:latin typeface="Arial"/>
                <a:cs typeface="Arial"/>
              </a:rPr>
              <a:t>parameter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inside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terms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aggregation: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850" marR="5029835" indent="-15621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"byApplication":</a:t>
            </a:r>
            <a:r>
              <a:rPr sz="22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"terms":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634365" marR="434975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"field": "application",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"size":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15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221</a:t>
            </a:fld>
            <a:endParaRPr spc="-10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2044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numerical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409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Another common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scenario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when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segment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data into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various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buckets, based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 marL="355600" marR="1092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-5" dirty="0">
                <a:latin typeface="Arial"/>
                <a:cs typeface="Arial"/>
              </a:rPr>
              <a:t> want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by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price </a:t>
            </a:r>
            <a:r>
              <a:rPr sz="2400" dirty="0">
                <a:latin typeface="Arial"/>
                <a:cs typeface="Arial"/>
              </a:rPr>
              <a:t>ranges,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5" dirty="0">
                <a:latin typeface="Arial"/>
                <a:cs typeface="Arial"/>
              </a:rPr>
              <a:t> as up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$10,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$10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$50,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$50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$100,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 marL="355600" marR="82169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may want </a:t>
            </a:r>
            <a:r>
              <a:rPr sz="2400" dirty="0">
                <a:latin typeface="Arial"/>
                <a:cs typeface="Arial"/>
              </a:rPr>
              <a:t>to segment the </a:t>
            </a:r>
            <a:r>
              <a:rPr sz="2400" spc="-5" dirty="0">
                <a:latin typeface="Arial"/>
                <a:cs typeface="Arial"/>
              </a:rPr>
              <a:t>data by age group,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employee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count,</a:t>
            </a:r>
            <a:r>
              <a:rPr sz="2400" spc="-5" dirty="0">
                <a:latin typeface="Arial"/>
                <a:cs typeface="Arial"/>
              </a:rPr>
              <a:t> 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8038"/>
            <a:ext cx="7531734" cy="277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We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 network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traffic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usage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usage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tells </a:t>
            </a:r>
            <a:r>
              <a:rPr sz="2000" spc="-5" dirty="0">
                <a:latin typeface="Arial"/>
                <a:cs typeface="Arial"/>
              </a:rPr>
              <a:t>us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about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number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bytes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used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uploading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downloading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divide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slice </a:t>
            </a:r>
            <a:r>
              <a:rPr sz="2000" spc="-5" dirty="0">
                <a:latin typeface="Arial"/>
                <a:cs typeface="Arial"/>
              </a:rPr>
              <a:t>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usage: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POST /bigginsight/_search?size=0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"by_usage":</a:t>
            </a:r>
            <a:r>
              <a:rPr sz="2000" spc="-1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"histogr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am"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304" y="2802127"/>
            <a:ext cx="182689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"usage",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"interval":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1000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42459" y="2881883"/>
            <a:ext cx="4701540" cy="698500"/>
          </a:xfrm>
          <a:custGeom>
            <a:avLst/>
            <a:gdLst/>
            <a:ahLst/>
            <a:cxnLst/>
            <a:rect l="l" t="t" r="r" b="b"/>
            <a:pathLst>
              <a:path w="4701540" h="698500">
                <a:moveTo>
                  <a:pt x="4701540" y="0"/>
                </a:moveTo>
                <a:lnTo>
                  <a:pt x="0" y="0"/>
                </a:lnTo>
                <a:lnTo>
                  <a:pt x="0" y="697992"/>
                </a:lnTo>
                <a:lnTo>
                  <a:pt x="4701540" y="697992"/>
                </a:lnTo>
                <a:lnTo>
                  <a:pt x="470154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5845" y="2948127"/>
            <a:ext cx="42113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Histogram</a:t>
            </a:r>
            <a:r>
              <a:rPr sz="3200" spc="-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223</a:t>
            </a:fld>
            <a:endParaRPr spc="-10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535" y="61086"/>
            <a:ext cx="591566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500" spc="-5" dirty="0">
                <a:latin typeface="Arial"/>
                <a:cs typeface="Arial"/>
              </a:rPr>
              <a:t>The </a:t>
            </a:r>
            <a:r>
              <a:rPr sz="1500" dirty="0">
                <a:latin typeface="Arial"/>
                <a:cs typeface="Arial"/>
              </a:rPr>
              <a:t>response</a:t>
            </a:r>
            <a:r>
              <a:rPr sz="1500" spc="-3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should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look</a:t>
            </a:r>
            <a:r>
              <a:rPr sz="1500" spc="-5" dirty="0">
                <a:latin typeface="Arial"/>
                <a:cs typeface="Arial"/>
              </a:rPr>
              <a:t> like</a:t>
            </a:r>
            <a:r>
              <a:rPr sz="1500" dirty="0">
                <a:latin typeface="Arial"/>
                <a:cs typeface="Arial"/>
              </a:rPr>
              <a:t> the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following</a:t>
            </a:r>
            <a:r>
              <a:rPr sz="1500" dirty="0">
                <a:latin typeface="Arial"/>
                <a:cs typeface="Arial"/>
              </a:rPr>
              <a:t> (truncated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brevity):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500">
              <a:latin typeface="Arial"/>
              <a:cs typeface="Arial"/>
            </a:endParaRPr>
          </a:p>
          <a:p>
            <a:pPr marL="117475" marR="4382135" algn="ctr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15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500" spc="-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"by_usage":</a:t>
            </a: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R="4301490" algn="ctr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"buckets":</a:t>
            </a:r>
            <a:r>
              <a:rPr sz="15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5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0.0,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"doc_count":</a:t>
            </a:r>
            <a:r>
              <a:rPr sz="15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30060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5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1000.0,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"doc_count":</a:t>
            </a:r>
            <a:r>
              <a:rPr sz="15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42880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</a:pP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5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2000.0,</a:t>
            </a:r>
            <a:endParaRPr sz="1500">
              <a:latin typeface="Arial"/>
              <a:cs typeface="Arial"/>
            </a:endParaRPr>
          </a:p>
          <a:p>
            <a:pPr marL="536575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"doc_count":</a:t>
            </a:r>
            <a:r>
              <a:rPr sz="15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42041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224</a:t>
            </a:fld>
            <a:endParaRPr spc="-10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2100" y="2881883"/>
            <a:ext cx="3771900" cy="698500"/>
          </a:xfrm>
          <a:custGeom>
            <a:avLst/>
            <a:gdLst/>
            <a:ahLst/>
            <a:cxnLst/>
            <a:rect l="l" t="t" r="r" b="b"/>
            <a:pathLst>
              <a:path w="3771900" h="698500">
                <a:moveTo>
                  <a:pt x="3771900" y="0"/>
                </a:moveTo>
                <a:lnTo>
                  <a:pt x="0" y="0"/>
                </a:lnTo>
                <a:lnTo>
                  <a:pt x="0" y="697992"/>
                </a:lnTo>
                <a:lnTo>
                  <a:pt x="3771900" y="697992"/>
                </a:lnTo>
                <a:lnTo>
                  <a:pt x="37719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55945" y="2948127"/>
            <a:ext cx="3409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Palatino Linotype"/>
                <a:cs typeface="Palatino Linotype"/>
              </a:rPr>
              <a:t>Range</a:t>
            </a:r>
            <a:r>
              <a:rPr sz="32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0"/>
            <a:ext cx="7180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value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exclusive,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and is not included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current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bucket's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range: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304" y="541731"/>
            <a:ext cx="35325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1800" b="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304" y="816609"/>
            <a:ext cx="362712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"by_usage":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"range":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 marR="154432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"usage",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"ranges":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[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1024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"from":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1024,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102400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"from":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102400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}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09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Range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226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ets/4_5.txt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1848" y="0"/>
            <a:ext cx="712152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possible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custom </a:t>
            </a:r>
            <a:r>
              <a:rPr sz="1800" dirty="0">
                <a:latin typeface="Arial"/>
                <a:cs typeface="Arial"/>
              </a:rPr>
              <a:t>key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labels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range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buckets,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"by_usage":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"range":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 marR="50387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"usage",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"ranges":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[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"Upto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kb",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"to":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1024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"key":</a:t>
            </a:r>
            <a:r>
              <a:rPr sz="18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"1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kb to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100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kb","from":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1024,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102400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"100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kb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and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more",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"from":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102400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227</a:t>
            </a:fld>
            <a:endParaRPr spc="-10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318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Aggregations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filtered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11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95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our quest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learn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 bucket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short </a:t>
            </a:r>
            <a:r>
              <a:rPr sz="2400" spc="-5" dirty="0">
                <a:latin typeface="Arial"/>
                <a:cs typeface="Arial"/>
              </a:rPr>
              <a:t>detour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understand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355600" marR="2476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far,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applying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 aggregations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given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index/type.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world,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almost always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apply </a:t>
            </a:r>
            <a:r>
              <a:rPr sz="2400" dirty="0">
                <a:latin typeface="Arial"/>
                <a:cs typeface="Arial"/>
              </a:rPr>
              <a:t> some</a:t>
            </a:r>
            <a:r>
              <a:rPr sz="2400" spc="-5" dirty="0">
                <a:latin typeface="Arial"/>
                <a:cs typeface="Arial"/>
              </a:rPr>
              <a:t> filters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 applying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(either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 aggregations).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22046"/>
            <a:ext cx="768286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15" dirty="0">
                <a:latin typeface="Arial"/>
                <a:cs typeface="Arial"/>
              </a:rPr>
              <a:t>Now,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what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want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category</a:t>
            </a:r>
            <a:r>
              <a:rPr sz="1800" dirty="0">
                <a:latin typeface="Arial"/>
                <a:cs typeface="Arial"/>
              </a:rPr>
              <a:t> for a</a:t>
            </a:r>
            <a:r>
              <a:rPr sz="1800" spc="-5" dirty="0">
                <a:latin typeface="Arial"/>
                <a:cs typeface="Arial"/>
              </a:rPr>
              <a:t> specific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customer,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dirty="0">
                <a:latin typeface="Arial"/>
                <a:cs typeface="Arial"/>
              </a:rPr>
              <a:t> for </a:t>
            </a:r>
            <a:r>
              <a:rPr sz="1800" spc="-5" dirty="0">
                <a:latin typeface="Arial"/>
                <a:cs typeface="Arial"/>
              </a:rPr>
              <a:t>all of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customers: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/bigginsight/_search?size=0&amp;track_total_hits=true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18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"customer":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"Linkedin"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267335" marR="5873750" indent="-12890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"byCategory":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"terms":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"category"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229</a:t>
            </a:fld>
            <a:endParaRPr spc="-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39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 </a:t>
            </a:r>
            <a:r>
              <a:rPr sz="3200" b="0" spc="-5" dirty="0">
                <a:latin typeface="Palatino Linotype"/>
                <a:cs typeface="Palatino Linotype"/>
              </a:rPr>
              <a:t>security analytics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882" y="981278"/>
            <a:ext cx="720407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Application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teams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great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challenge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administering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 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dirty="0">
                <a:latin typeface="Arial"/>
                <a:cs typeface="Arial"/>
              </a:rPr>
              <a:t> tens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hundreds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servers.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application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infrastructure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Web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Application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355600" marR="4450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Message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brokers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9509" y="2671572"/>
            <a:ext cx="2515313" cy="1705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23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3181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Aggregations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filtered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22401"/>
            <a:ext cx="686244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Let's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look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response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5" dirty="0">
                <a:latin typeface="Arial"/>
                <a:cs typeface="Arial"/>
              </a:rPr>
              <a:t>query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understand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10" dirty="0">
                <a:latin typeface="Arial"/>
                <a:cs typeface="Arial"/>
              </a:rPr>
              <a:t>better: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"took":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18,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"value"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76607,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"relation"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"eq"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267335" marR="498919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8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0,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[]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5744"/>
            <a:ext cx="6365240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GET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R="5396230" algn="r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6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R="5407660" algn="r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"bool":</a:t>
            </a:r>
            <a:r>
              <a:rPr sz="16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"must":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{"term":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{"customer":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"Linkedin"}},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{"range":</a:t>
            </a:r>
            <a:r>
              <a:rPr sz="16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{"time":</a:t>
            </a:r>
            <a:r>
              <a:rPr sz="16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{"gte":</a:t>
            </a:r>
            <a:r>
              <a:rPr sz="16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1506277800000,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"lte":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1506294200000}}}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R="6047740" algn="r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R="6107430" algn="r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241300" marR="4752340" indent="-1149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"byCategory":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"terms":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"category"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231</a:t>
            </a:fld>
            <a:endParaRPr spc="-10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709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Nesting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762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573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Bucket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split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context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buckets.</a:t>
            </a:r>
            <a:endParaRPr sz="2400">
              <a:latin typeface="Arial"/>
              <a:cs typeface="Arial"/>
            </a:endParaRPr>
          </a:p>
          <a:p>
            <a:pPr marL="355600" marR="85661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can </a:t>
            </a:r>
            <a:r>
              <a:rPr sz="2400" spc="-5" dirty="0">
                <a:latin typeface="Arial"/>
                <a:cs typeface="Arial"/>
              </a:rPr>
              <a:t>restrict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context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aggregation by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query element,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a metric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nested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inside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metric </a:t>
            </a:r>
            <a:r>
              <a:rPr sz="2400" spc="-10" dirty="0">
                <a:latin typeface="Arial"/>
                <a:cs typeface="Arial"/>
              </a:rPr>
              <a:t>aggregation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computed </a:t>
            </a:r>
            <a:r>
              <a:rPr sz="2400" spc="-5" dirty="0">
                <a:latin typeface="Arial"/>
                <a:cs typeface="Arial"/>
              </a:rPr>
              <a:t>within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709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Nesting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025" y="1387601"/>
            <a:ext cx="370268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11809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query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does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exactly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this.</a:t>
            </a:r>
            <a:endParaRPr sz="2000">
              <a:latin typeface="Arial"/>
              <a:cs typeface="Arial"/>
            </a:endParaRPr>
          </a:p>
          <a:p>
            <a:pPr marL="355600" marR="64769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Please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refer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annotated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numbers, which correspond </a:t>
            </a:r>
            <a:r>
              <a:rPr sz="2000" dirty="0">
                <a:latin typeface="Arial"/>
                <a:cs typeface="Arial"/>
              </a:rPr>
              <a:t> to the three main </a:t>
            </a:r>
            <a:r>
              <a:rPr sz="2000" spc="-5" dirty="0">
                <a:latin typeface="Arial"/>
                <a:cs typeface="Arial"/>
              </a:rPr>
              <a:t>objectives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query: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search/blob/master/snippets/4_6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.txt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0271" y="1461516"/>
            <a:ext cx="4066028" cy="25725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233</a:t>
            </a:fld>
            <a:endParaRPr spc="-10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709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Nesting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ets/4_7.txt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911" y="2371344"/>
            <a:ext cx="3694176" cy="2324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234</a:t>
            </a:fld>
            <a:endParaRPr spc="-10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75438"/>
            <a:ext cx="779272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Please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query,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which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been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modified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sort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buckets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descending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order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total_usage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metric: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/bigginsight/usageReport/_search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"by_users":</a:t>
            </a:r>
            <a:r>
              <a:rPr sz="2000" spc="-8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"terms":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"username",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"order":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"total_usage":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"desc"}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235</a:t>
            </a:fld>
            <a:endParaRPr spc="-1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709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Nesting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8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956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Who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 top two </a:t>
            </a:r>
            <a:r>
              <a:rPr sz="2400" spc="-5" dirty="0">
                <a:latin typeface="Arial"/>
                <a:cs typeface="Arial"/>
              </a:rPr>
              <a:t>users in each department, given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total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consumed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user?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answer: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ets/4_8.txt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802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custom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conditions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530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56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Sometimes, what we want is more </a:t>
            </a:r>
            <a:r>
              <a:rPr sz="2400" dirty="0">
                <a:latin typeface="Arial"/>
                <a:cs typeface="Arial"/>
              </a:rPr>
              <a:t>control </a:t>
            </a:r>
            <a:r>
              <a:rPr sz="2400" spc="-5" dirty="0">
                <a:latin typeface="Arial"/>
                <a:cs typeface="Arial"/>
              </a:rPr>
              <a:t>over how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created.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aggregations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far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dealt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single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the </a:t>
            </a:r>
            <a:r>
              <a:rPr sz="2400" spc="-10" dirty="0">
                <a:latin typeface="Arial"/>
                <a:cs typeface="Arial"/>
              </a:rPr>
              <a:t>given </a:t>
            </a:r>
            <a:r>
              <a:rPr sz="2400" dirty="0">
                <a:latin typeface="Arial"/>
                <a:cs typeface="Arial"/>
              </a:rPr>
              <a:t>field that </a:t>
            </a:r>
            <a:r>
              <a:rPr sz="2400" spc="-5" dirty="0">
                <a:latin typeface="Arial"/>
                <a:cs typeface="Arial"/>
              </a:rPr>
              <a:t>we want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slice data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is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generally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aggregation.</a:t>
            </a:r>
            <a:endParaRPr sz="2400">
              <a:latin typeface="Arial"/>
              <a:cs typeface="Arial"/>
            </a:endParaRPr>
          </a:p>
          <a:p>
            <a:pPr marL="355600" marR="33274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the </a:t>
            </a:r>
            <a:r>
              <a:rPr sz="2400" spc="-5" dirty="0">
                <a:latin typeface="Arial"/>
                <a:cs typeface="Arial"/>
              </a:rPr>
              <a:t>field is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numerical </a:t>
            </a:r>
            <a:r>
              <a:rPr sz="2400" dirty="0">
                <a:latin typeface="Arial"/>
                <a:cs typeface="Arial"/>
              </a:rPr>
              <a:t>type, </a:t>
            </a:r>
            <a:r>
              <a:rPr sz="2400" spc="-5" dirty="0">
                <a:latin typeface="Arial"/>
                <a:cs typeface="Arial"/>
              </a:rPr>
              <a:t>we have </a:t>
            </a:r>
            <a:r>
              <a:rPr sz="2400" dirty="0">
                <a:latin typeface="Arial"/>
                <a:cs typeface="Arial"/>
              </a:rPr>
              <a:t>a few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choices,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histogram,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range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segments.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9144000" cy="835660"/>
            <a:chOff x="0" y="4308347"/>
            <a:chExt cx="9144000" cy="83566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9144000" cy="169545"/>
            </a:xfrm>
            <a:custGeom>
              <a:avLst/>
              <a:gdLst/>
              <a:ahLst/>
              <a:cxnLst/>
              <a:rect l="l" t="t" r="r" b="b"/>
              <a:pathLst>
                <a:path w="9144000" h="169545">
                  <a:moveTo>
                    <a:pt x="914400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9144000" y="1691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296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Filter</a:t>
            </a:r>
            <a:r>
              <a:rPr sz="3200" b="0" spc="-6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209" y="381192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604" y="405576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304" y="429960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238</a:t>
            </a:fld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706627" y="998982"/>
            <a:ext cx="72574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We </a:t>
            </a:r>
            <a:r>
              <a:rPr sz="1800" spc="-15" dirty="0">
                <a:latin typeface="Arial"/>
                <a:cs typeface="Arial"/>
              </a:rPr>
              <a:t>want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create</a:t>
            </a:r>
            <a:r>
              <a:rPr sz="1800" dirty="0">
                <a:latin typeface="Arial"/>
                <a:cs typeface="Arial"/>
              </a:rPr>
              <a:t> a</a:t>
            </a:r>
            <a:r>
              <a:rPr sz="1800" spc="-5" dirty="0">
                <a:latin typeface="Arial"/>
                <a:cs typeface="Arial"/>
              </a:rPr>
              <a:t> bucket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 all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records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have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category</a:t>
            </a:r>
            <a:r>
              <a:rPr sz="1800" dirty="0">
                <a:latin typeface="Arial"/>
                <a:cs typeface="Arial"/>
              </a:rPr>
              <a:t> =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Chat: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"chat":</a:t>
            </a:r>
            <a:r>
              <a:rPr sz="18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"filter":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84200" marR="4856480" indent="-1270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1800" spc="4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"category":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"Chat"</a:t>
            </a:r>
            <a:endParaRPr sz="18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004" y="133553"/>
            <a:ext cx="4281805" cy="368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42900" algn="l"/>
                <a:tab pos="343535" algn="l"/>
              </a:tabLst>
            </a:pPr>
            <a:r>
              <a:rPr sz="1600" spc="-5" dirty="0">
                <a:latin typeface="Arial"/>
                <a:cs typeface="Arial"/>
              </a:rPr>
              <a:t>The response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should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look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like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following: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"took":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4,</a:t>
            </a:r>
            <a:endParaRPr sz="1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...,</a:t>
            </a:r>
            <a:endParaRPr sz="1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42900" marR="251206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</a:t>
            </a:r>
            <a:r>
              <a:rPr sz="16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10000,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"relation"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"gte"</a:t>
            </a:r>
            <a:endParaRPr sz="16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"max_score":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0,</a:t>
            </a:r>
            <a:endParaRPr sz="16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"hits":</a:t>
            </a:r>
            <a:r>
              <a:rPr sz="16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[]</a:t>
            </a:r>
            <a:endParaRPr sz="1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228600" marR="2172970" indent="-1149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"chat":</a:t>
            </a:r>
            <a:r>
              <a:rPr sz="1600" spc="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"doc_count":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52277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209" y="381192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604" y="405576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4299608"/>
            <a:ext cx="9334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239</a:t>
            </a:fld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39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Log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 </a:t>
            </a:r>
            <a:r>
              <a:rPr sz="3200" b="0" spc="-5" dirty="0">
                <a:latin typeface="Palatino Linotype"/>
                <a:cs typeface="Palatino Linotype"/>
              </a:rPr>
              <a:t>security analytics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24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50417"/>
            <a:ext cx="7482840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3345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Typically, enterprise applications have all, or most, of the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types of servers described earlier,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there are multiple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instances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each </a:t>
            </a:r>
            <a:r>
              <a:rPr sz="2200" spc="-10" dirty="0">
                <a:latin typeface="Arial"/>
                <a:cs typeface="Arial"/>
              </a:rPr>
              <a:t>server.</a:t>
            </a:r>
            <a:endParaRPr sz="2200">
              <a:latin typeface="Arial"/>
              <a:cs typeface="Arial"/>
            </a:endParaRPr>
          </a:p>
          <a:p>
            <a:pPr marL="355600" marR="29273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event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error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production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issue,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support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team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individual servers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errors.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quite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inefficient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individual servers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look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at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raw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files.</a:t>
            </a:r>
            <a:endParaRPr sz="2200">
              <a:latin typeface="Arial"/>
              <a:cs typeface="Arial"/>
            </a:endParaRPr>
          </a:p>
          <a:p>
            <a:pPr marL="355600" marR="222885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 Elastic Stack provides a complete toolset to collect,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centralize, analyze, visualize, alert, and report errors </a:t>
            </a:r>
            <a:r>
              <a:rPr sz="2200" spc="-10" dirty="0">
                <a:latin typeface="Arial"/>
                <a:cs typeface="Arial"/>
              </a:rPr>
              <a:t>as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they occur.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023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Filters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5812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filters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</a:t>
            </a: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own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cause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satisfying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filter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fall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 related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bucket. Let's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140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Suppose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understand how </a:t>
            </a:r>
            <a:r>
              <a:rPr sz="2400" dirty="0">
                <a:latin typeface="Arial"/>
                <a:cs typeface="Arial"/>
              </a:rPr>
              <a:t>much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network </a:t>
            </a:r>
            <a:r>
              <a:rPr sz="2400" dirty="0">
                <a:latin typeface="Arial"/>
                <a:cs typeface="Arial"/>
              </a:rPr>
              <a:t>traffic </a:t>
            </a:r>
            <a:r>
              <a:rPr sz="2400" spc="-5" dirty="0">
                <a:latin typeface="Arial"/>
                <a:cs typeface="Arial"/>
              </a:rPr>
              <a:t>was </a:t>
            </a:r>
            <a:r>
              <a:rPr sz="2400" dirty="0">
                <a:latin typeface="Arial"/>
                <a:cs typeface="Arial"/>
              </a:rPr>
              <a:t> caused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Chat</a:t>
            </a:r>
            <a:r>
              <a:rPr sz="2400" dirty="0">
                <a:latin typeface="Arial"/>
                <a:cs typeface="Arial"/>
              </a:rPr>
              <a:t> category.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124" y="61086"/>
            <a:ext cx="4794885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500" dirty="0">
                <a:latin typeface="Arial"/>
                <a:cs typeface="Arial"/>
              </a:rPr>
              <a:t>It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allows </a:t>
            </a:r>
            <a:r>
              <a:rPr sz="1500" dirty="0">
                <a:latin typeface="Arial"/>
                <a:cs typeface="Arial"/>
              </a:rPr>
              <a:t>us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write</a:t>
            </a:r>
            <a:r>
              <a:rPr sz="1500" dirty="0">
                <a:latin typeface="Arial"/>
                <a:cs typeface="Arial"/>
              </a:rPr>
              <a:t> arbitrary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filters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2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create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buckets: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5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bigginsight/_search?size=0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5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22288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"messages":</a:t>
            </a:r>
            <a:r>
              <a:rPr sz="15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32829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"filters":</a:t>
            </a:r>
            <a:r>
              <a:rPr sz="15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"filters":</a:t>
            </a:r>
            <a:r>
              <a:rPr sz="15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537210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"chat":</a:t>
            </a: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 "match":</a:t>
            </a: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 "category":</a:t>
            </a: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"Chat"</a:t>
            </a:r>
            <a:r>
              <a:rPr sz="15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}},</a:t>
            </a:r>
            <a:endParaRPr sz="1500">
              <a:latin typeface="Arial"/>
              <a:cs typeface="Arial"/>
            </a:endParaRPr>
          </a:p>
          <a:p>
            <a:pPr marL="537210" marR="46672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"skype":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"match":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"application": "Skype"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}}, </a:t>
            </a:r>
            <a:r>
              <a:rPr sz="1500" spc="-4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"other_than_skype":</a:t>
            </a:r>
            <a:r>
              <a:rPr sz="15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"bool":</a:t>
            </a:r>
            <a:r>
              <a:rPr sz="15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"must":</a:t>
            </a:r>
            <a:r>
              <a:rPr sz="15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{"match":</a:t>
            </a:r>
            <a:r>
              <a:rPr sz="15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{"category":</a:t>
            </a: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"Chat"}},</a:t>
            </a:r>
            <a:endParaRPr sz="1500">
              <a:latin typeface="Arial"/>
              <a:cs typeface="Arial"/>
            </a:endParaRPr>
          </a:p>
          <a:p>
            <a:pPr marL="74739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"must_not":</a:t>
            </a:r>
            <a:r>
              <a:rPr sz="15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{"match": {"application":</a:t>
            </a:r>
            <a:r>
              <a:rPr sz="15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EC7C30"/>
                </a:solidFill>
                <a:latin typeface="Arial"/>
                <a:cs typeface="Arial"/>
              </a:rPr>
              <a:t>"Skype"}}</a:t>
            </a:r>
            <a:endParaRPr sz="150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53721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43307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328295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22288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241</a:t>
            </a:fld>
            <a:endParaRPr spc="-10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1041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date/time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0732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9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context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network traffic </a:t>
            </a:r>
            <a:r>
              <a:rPr sz="2400" spc="-10" dirty="0">
                <a:latin typeface="Arial"/>
                <a:cs typeface="Arial"/>
              </a:rPr>
              <a:t>example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are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 through,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questions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answered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series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data: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20574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requirements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Which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 top </a:t>
            </a:r>
            <a:r>
              <a:rPr sz="2400" spc="-5" dirty="0">
                <a:latin typeface="Arial"/>
                <a:cs typeface="Arial"/>
              </a:rPr>
              <a:t>applications,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period of </a:t>
            </a:r>
            <a:r>
              <a:rPr sz="2400" dirty="0">
                <a:latin typeface="Arial"/>
                <a:cs typeface="Arial"/>
              </a:rPr>
              <a:t>time,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bandwidth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usage?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1581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Date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Histogram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3049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Histogram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 can create </a:t>
            </a:r>
            <a:r>
              <a:rPr sz="2400" spc="-5" dirty="0">
                <a:latin typeface="Arial"/>
                <a:cs typeface="Arial"/>
              </a:rPr>
              <a:t>buckets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date field. </a:t>
            </a: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process, we </a:t>
            </a:r>
            <a:r>
              <a:rPr sz="2400" spc="-10" dirty="0">
                <a:latin typeface="Arial"/>
                <a:cs typeface="Arial"/>
              </a:rPr>
              <a:t>will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through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stages: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Creating buckets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zone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Computing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 metrics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sliced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intervals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Focusing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5" dirty="0">
                <a:latin typeface="Arial"/>
                <a:cs typeface="Arial"/>
              </a:rPr>
              <a:t> specific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intervals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6497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buckets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across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time periods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75131"/>
            <a:ext cx="7023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following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query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will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create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buckets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different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values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grouped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one-day intervals: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0086" y="16243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304" y="1624329"/>
            <a:ext cx="337883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934719" indent="-12890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"counts_over_time":</a:t>
            </a:r>
            <a:r>
              <a:rPr sz="18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"date_histogram":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"time",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"interval":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"1d"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2489" y="27219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4768" y="3270326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6497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buckets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across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time periods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ets/4_9.txt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27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Using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different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time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zone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59585"/>
            <a:ext cx="338010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935990" indent="-12890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"counts_over_time":</a:t>
            </a:r>
            <a:r>
              <a:rPr sz="18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"date_histogram":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"time",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"interval":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"1d",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"time_zone":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"+05:30"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27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Using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different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time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zone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 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ets/4_10.txt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35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Computing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other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metrics</a:t>
            </a:r>
            <a:r>
              <a:rPr sz="2800" b="0" spc="-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within</a:t>
            </a:r>
            <a:r>
              <a:rPr sz="2800" b="0" spc="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sliced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time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intervals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381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86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have just sliced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across </a:t>
            </a:r>
            <a:r>
              <a:rPr sz="2400" dirty="0">
                <a:latin typeface="Arial"/>
                <a:cs typeface="Arial"/>
              </a:rPr>
              <a:t>time </a:t>
            </a:r>
            <a:r>
              <a:rPr sz="2400" spc="-5" dirty="0">
                <a:latin typeface="Arial"/>
                <a:cs typeface="Arial"/>
              </a:rPr>
              <a:t>by 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Date Histogram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buckets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field.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9817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gave us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document </a:t>
            </a:r>
            <a:r>
              <a:rPr sz="2400" dirty="0">
                <a:latin typeface="Arial"/>
                <a:cs typeface="Arial"/>
              </a:rPr>
              <a:t>counts </a:t>
            </a:r>
            <a:r>
              <a:rPr sz="2400" spc="-5" dirty="0">
                <a:latin typeface="Arial"/>
                <a:cs typeface="Arial"/>
              </a:rPr>
              <a:t>in each bucket.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answer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question: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5" dirty="0">
                <a:latin typeface="Arial"/>
                <a:cs typeface="Arial"/>
              </a:rPr>
              <a:t> is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day-wise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total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bandwidth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usage </a:t>
            </a:r>
            <a:r>
              <a:rPr sz="2400" dirty="0">
                <a:latin typeface="Arial"/>
                <a:cs typeface="Arial"/>
              </a:rPr>
              <a:t>for a</a:t>
            </a:r>
            <a:r>
              <a:rPr sz="2400" spc="-10" dirty="0">
                <a:latin typeface="Arial"/>
                <a:cs typeface="Arial"/>
              </a:rPr>
              <a:t> given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customer?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245744"/>
            <a:ext cx="4005579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/bigginsight/_search?size=0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 marR="508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"term":</a:t>
            </a:r>
            <a:r>
              <a:rPr sz="16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{"customer":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"Linkedin"}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55600" marR="1828164" indent="-114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"counts_over_time": { </a:t>
            </a:r>
            <a:r>
              <a:rPr sz="1600" spc="-43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"date_histogram":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"time",</a:t>
            </a:r>
            <a:endParaRPr sz="1600">
              <a:latin typeface="Arial"/>
              <a:cs typeface="Arial"/>
            </a:endParaRPr>
          </a:p>
          <a:p>
            <a:pPr marL="469900" marR="156464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"interval": "1d",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"time_zone":</a:t>
            </a:r>
            <a:r>
              <a:rPr sz="16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"+05:30"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469900" marR="1782445" indent="-114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"total_bandwidth":</a:t>
            </a:r>
            <a:r>
              <a:rPr sz="16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"sum": {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"usage"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249</a:t>
            </a:fld>
            <a:endParaRPr spc="-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710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Product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25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36141"/>
            <a:ext cx="75863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product 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involves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most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thousands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tens </a:t>
            </a:r>
            <a:r>
              <a:rPr sz="2400" spc="-5" dirty="0">
                <a:latin typeface="Arial"/>
                <a:cs typeface="Arial"/>
              </a:rPr>
              <a:t>of thousands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presenting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 at </a:t>
            </a:r>
            <a:r>
              <a:rPr sz="2400" dirty="0">
                <a:latin typeface="Arial"/>
                <a:cs typeface="Arial"/>
              </a:rPr>
              <a:t>the top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list before other, less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relevant, products.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74320" indent="-34290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directly </a:t>
            </a:r>
            <a:r>
              <a:rPr sz="2400" dirty="0">
                <a:latin typeface="Arial"/>
                <a:cs typeface="Arial"/>
              </a:rPr>
              <a:t>relate </a:t>
            </a:r>
            <a:r>
              <a:rPr sz="2400" spc="-5" dirty="0">
                <a:latin typeface="Arial"/>
                <a:cs typeface="Arial"/>
              </a:rPr>
              <a:t>this problem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e-commerce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websites, which </a:t>
            </a:r>
            <a:r>
              <a:rPr sz="2400" dirty="0">
                <a:latin typeface="Arial"/>
                <a:cs typeface="Arial"/>
              </a:rPr>
              <a:t>sell </a:t>
            </a:r>
            <a:r>
              <a:rPr sz="2400" spc="-5" dirty="0">
                <a:latin typeface="Arial"/>
                <a:cs typeface="Arial"/>
              </a:rPr>
              <a:t>huge numbers of products </a:t>
            </a:r>
            <a:r>
              <a:rPr sz="2400" dirty="0">
                <a:latin typeface="Arial"/>
                <a:cs typeface="Arial"/>
              </a:rPr>
              <a:t>sold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vendors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resellers.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79629"/>
            <a:ext cx="527748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following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 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shortened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response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query: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..,</a:t>
            </a:r>
            <a:endParaRPr sz="1600">
              <a:latin typeface="Arial"/>
              <a:cs typeface="Arial"/>
            </a:endParaRPr>
          </a:p>
          <a:p>
            <a:pPr marL="241300" marR="3098800" indent="-11493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"aggregations":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"counts_over_time": {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"buckets":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584200" marR="508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"key_as_string":</a:t>
            </a:r>
            <a:r>
              <a:rPr sz="1600" spc="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"2017-09-23T00:00:00.000+05:30",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"key":</a:t>
            </a:r>
            <a:r>
              <a:rPr sz="16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1506105000000,</a:t>
            </a:r>
            <a:endParaRPr sz="1600">
              <a:latin typeface="Arial"/>
              <a:cs typeface="Arial"/>
            </a:endParaRPr>
          </a:p>
          <a:p>
            <a:pPr marL="584200" marR="281495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"doc_count":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18892,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 "total_bandwidth": { 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"value":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265574303</a:t>
            </a:r>
            <a:endParaRPr sz="16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6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250</a:t>
            </a:fld>
            <a:endParaRPr spc="-10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9681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Focusing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 specific day and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changing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intervals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76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5" dirty="0">
                <a:latin typeface="Arial"/>
                <a:cs typeface="Arial"/>
              </a:rPr>
              <a:t> we are doing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drilling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 Often,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result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previous query is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chart,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axis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 axis.</a:t>
            </a:r>
            <a:endParaRPr sz="2400">
              <a:latin typeface="Arial"/>
              <a:cs typeface="Arial"/>
            </a:endParaRPr>
          </a:p>
          <a:p>
            <a:pPr marL="355600" marR="3784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zoom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useful: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9681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Focusing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 specific day and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changing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intervals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shortened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224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Bucketing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geospatial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728584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62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Another powerful </a:t>
            </a:r>
            <a:r>
              <a:rPr sz="2400" dirty="0">
                <a:latin typeface="Arial"/>
                <a:cs typeface="Arial"/>
              </a:rPr>
              <a:t>feature </a:t>
            </a:r>
            <a:r>
              <a:rPr sz="2400" spc="-5" dirty="0">
                <a:latin typeface="Arial"/>
                <a:cs typeface="Arial"/>
              </a:rPr>
              <a:t>of bucket aggregation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ability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geospatial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analysis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your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contains </a:t>
            </a:r>
            <a:r>
              <a:rPr sz="2400" spc="-5" dirty="0">
                <a:latin typeface="Arial"/>
                <a:cs typeface="Arial"/>
              </a:rPr>
              <a:t>fields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geo-point datatype,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coordinates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captured,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perform </a:t>
            </a:r>
            <a:r>
              <a:rPr sz="2400" dirty="0">
                <a:latin typeface="Arial"/>
                <a:cs typeface="Arial"/>
              </a:rPr>
              <a:t> some</a:t>
            </a:r>
            <a:r>
              <a:rPr sz="2400" spc="-5" dirty="0">
                <a:latin typeface="Arial"/>
                <a:cs typeface="Arial"/>
              </a:rPr>
              <a:t> interesting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rendered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better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insight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930" y="2299043"/>
            <a:ext cx="5203337" cy="232814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493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Geodistance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254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003757"/>
            <a:ext cx="75577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Geodistance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buckets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distances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geo-point.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better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illustrated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diagram: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0"/>
            <a:ext cx="754951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shaded area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from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center </a:t>
            </a:r>
            <a:r>
              <a:rPr sz="2200" dirty="0">
                <a:latin typeface="Arial"/>
                <a:cs typeface="Arial"/>
              </a:rPr>
              <a:t>up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given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radius,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forming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circle: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bigginsight/_search?size=0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850" marR="4952365" indent="-15621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"within_radius": 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"geo_distance":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"location",</a:t>
            </a:r>
            <a:endParaRPr sz="220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"origin": {"lat":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23.102869,"lon":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72.595692},</a:t>
            </a:r>
            <a:endParaRPr sz="2200">
              <a:latin typeface="Arial"/>
              <a:cs typeface="Arial"/>
            </a:endParaRPr>
          </a:p>
          <a:p>
            <a:pPr marL="63436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"ranges":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[{"to":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5}]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0117" y="376470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796" y="403902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431334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255</a:t>
            </a:fld>
            <a:endParaRPr spc="-10" dirty="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8038"/>
            <a:ext cx="748157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4769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 look at what happens if </a:t>
            </a:r>
            <a:r>
              <a:rPr sz="2000" dirty="0">
                <a:latin typeface="Arial"/>
                <a:cs typeface="Arial"/>
              </a:rPr>
              <a:t>you specify </a:t>
            </a:r>
            <a:r>
              <a:rPr sz="2000" spc="-5" dirty="0">
                <a:latin typeface="Arial"/>
                <a:cs typeface="Arial"/>
              </a:rPr>
              <a:t>both </a:t>
            </a:r>
            <a:r>
              <a:rPr sz="2000" dirty="0">
                <a:latin typeface="Arial"/>
                <a:cs typeface="Arial"/>
              </a:rPr>
              <a:t>from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geodistance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aggregation.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This </a:t>
            </a:r>
            <a:r>
              <a:rPr sz="2000" spc="-5" dirty="0">
                <a:latin typeface="Arial"/>
                <a:cs typeface="Arial"/>
              </a:rPr>
              <a:t>will correspond </a:t>
            </a:r>
            <a:r>
              <a:rPr sz="2000" dirty="0">
                <a:latin typeface="Arial"/>
                <a:cs typeface="Arial"/>
              </a:rPr>
              <a:t>to the right circle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preceding diagram: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bigginsight/_search?size=0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5123815" indent="-1390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"aggs":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"within_radius":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"geo_distance":</a:t>
            </a:r>
            <a:r>
              <a:rPr sz="20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"location",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"origin":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{"lat":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23.102869,"lon":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72.595692},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"ranges":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[{"from":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5,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"to":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10}]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0117" y="376470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796" y="403902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304" y="431334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256</a:t>
            </a:fld>
            <a:endParaRPr spc="-10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09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GeoHash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grid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117" y="376470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796" y="403902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304" y="4313340"/>
            <a:ext cx="1022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98982"/>
            <a:ext cx="72701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15" dirty="0">
                <a:latin typeface="Arial"/>
                <a:cs typeface="Arial"/>
              </a:rPr>
              <a:t>Lower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 precision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represent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larger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geographical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areas,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while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higher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represent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smaller,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precise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geographical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areas: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bigginsight/_search?size=0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"aggs":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 marR="5022850" indent="-12700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"geo_hash":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"geohash_grid":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"field": "location",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"precision":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09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GeoHash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grid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39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have in our network traffic </a:t>
            </a:r>
            <a:r>
              <a:rPr sz="2400" spc="-10" dirty="0">
                <a:latin typeface="Arial"/>
                <a:cs typeface="Arial"/>
              </a:rPr>
              <a:t>example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spread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5" dirty="0">
                <a:latin typeface="Arial"/>
                <a:cs typeface="Arial"/>
              </a:rPr>
              <a:t>small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geographical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area,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-5" dirty="0">
                <a:latin typeface="Arial"/>
                <a:cs typeface="Arial"/>
              </a:rPr>
              <a:t>precision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7.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4069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supported </a:t>
            </a:r>
            <a:r>
              <a:rPr sz="2400" spc="-5" dirty="0">
                <a:latin typeface="Arial"/>
                <a:cs typeface="Arial"/>
              </a:rPr>
              <a:t>values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precision are </a:t>
            </a:r>
            <a:r>
              <a:rPr sz="2400" dirty="0">
                <a:latin typeface="Arial"/>
                <a:cs typeface="Arial"/>
              </a:rPr>
              <a:t>from 1 to </a:t>
            </a:r>
            <a:r>
              <a:rPr sz="2400" spc="-5" dirty="0">
                <a:latin typeface="Arial"/>
                <a:cs typeface="Arial"/>
              </a:rPr>
              <a:t>12.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Let's 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request: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09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GeoHash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grid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aggregation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259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22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you try a </a:t>
            </a:r>
            <a:r>
              <a:rPr sz="2400" spc="-5" dirty="0">
                <a:latin typeface="Arial"/>
                <a:cs typeface="Arial"/>
              </a:rPr>
              <a:t>precision value of 9,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will </a:t>
            </a:r>
            <a:r>
              <a:rPr sz="2400" dirty="0">
                <a:latin typeface="Arial"/>
                <a:cs typeface="Arial"/>
              </a:rPr>
              <a:t>see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ets/4_14.txt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067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Metrics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analytics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26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13866"/>
            <a:ext cx="759460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Elastic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Stack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excellent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analytics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capabilities,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thanks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the </a:t>
            </a:r>
            <a:r>
              <a:rPr sz="2200" dirty="0">
                <a:latin typeface="Arial"/>
                <a:cs typeface="Arial"/>
              </a:rPr>
              <a:t>rich</a:t>
            </a:r>
            <a:r>
              <a:rPr sz="2200" spc="-5" dirty="0">
                <a:latin typeface="Arial"/>
                <a:cs typeface="Arial"/>
              </a:rPr>
              <a:t> Aggregations API in </a:t>
            </a:r>
            <a:r>
              <a:rPr sz="2200" dirty="0">
                <a:latin typeface="Arial"/>
                <a:cs typeface="Arial"/>
              </a:rPr>
              <a:t>Elasticsearch.</a:t>
            </a:r>
            <a:endParaRPr sz="2200">
              <a:latin typeface="Arial"/>
              <a:cs typeface="Arial"/>
            </a:endParaRPr>
          </a:p>
          <a:p>
            <a:pPr marL="355600" marR="21018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makes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perfect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tool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analyzing data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lots </a:t>
            </a:r>
            <a:r>
              <a:rPr sz="2200" spc="-10" dirty="0">
                <a:latin typeface="Arial"/>
                <a:cs typeface="Arial"/>
              </a:rPr>
              <a:t>of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metrics.</a:t>
            </a:r>
            <a:endParaRPr sz="2200">
              <a:latin typeface="Arial"/>
              <a:cs typeface="Arial"/>
            </a:endParaRPr>
          </a:p>
          <a:p>
            <a:pPr marL="355600" marR="61023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Metric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 consists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numeric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values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opposed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unstructured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text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such as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web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pages.</a:t>
            </a:r>
            <a:endParaRPr sz="2200">
              <a:latin typeface="Arial"/>
              <a:cs typeface="Arial"/>
            </a:endParaRPr>
          </a:p>
          <a:p>
            <a:pPr marL="355600" marR="24892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Some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examples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are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generated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sensors,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Internet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Things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(IoT)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devices,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metrics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generated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 mobile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devices,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servers,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virtual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machines, network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routers,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switches,</a:t>
            </a:r>
            <a:r>
              <a:rPr sz="2200" spc="-10" dirty="0">
                <a:latin typeface="Arial"/>
                <a:cs typeface="Arial"/>
              </a:rPr>
              <a:t> and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so</a:t>
            </a:r>
            <a:r>
              <a:rPr sz="2200" spc="-10" dirty="0">
                <a:latin typeface="Arial"/>
                <a:cs typeface="Arial"/>
              </a:rPr>
              <a:t> on.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list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endless.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219961"/>
            <a:ext cx="77069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lesson,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powerful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dice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powerful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insight.</a:t>
            </a:r>
            <a:endParaRPr sz="2400">
              <a:latin typeface="Arial"/>
              <a:cs typeface="Arial"/>
            </a:endParaRPr>
          </a:p>
          <a:p>
            <a:pPr marL="355600" marR="6680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metric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dealt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numerical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datatypes.</a:t>
            </a:r>
            <a:endParaRPr sz="2400">
              <a:latin typeface="Arial"/>
              <a:cs typeface="Arial"/>
            </a:endParaRPr>
          </a:p>
          <a:p>
            <a:pPr marL="355600" marR="17907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then covered </a:t>
            </a:r>
            <a:r>
              <a:rPr sz="2400" spc="-5" dirty="0">
                <a:latin typeface="Arial"/>
                <a:cs typeface="Arial"/>
              </a:rPr>
              <a:t>bucket aggregation in order </a:t>
            </a:r>
            <a:r>
              <a:rPr sz="2400" dirty="0">
                <a:latin typeface="Arial"/>
                <a:cs typeface="Arial"/>
              </a:rPr>
              <a:t>to find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slice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into buckets or segments, 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drill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segments.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260</a:t>
            </a:fld>
            <a:endParaRPr spc="-10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4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261</a:t>
            </a:fld>
            <a:endParaRPr spc="-10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4981" y="1679524"/>
            <a:ext cx="72624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360" dirty="0"/>
              <a:t> </a:t>
            </a:r>
            <a:r>
              <a:rPr spc="-5" dirty="0"/>
              <a:t>Analyzing</a:t>
            </a:r>
            <a:r>
              <a:rPr spc="-25" dirty="0"/>
              <a:t> </a:t>
            </a:r>
            <a:r>
              <a:rPr spc="-10" dirty="0"/>
              <a:t>Log</a:t>
            </a:r>
            <a:r>
              <a:rPr spc="-25" dirty="0"/>
              <a:t> </a:t>
            </a:r>
            <a:r>
              <a:rPr spc="-5" dirty="0"/>
              <a:t>Data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35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Analyzing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Log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050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10" dirty="0">
                <a:latin typeface="Arial"/>
                <a:cs typeface="Arial"/>
              </a:rPr>
              <a:t>exploring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component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Stack that </a:t>
            </a:r>
            <a:r>
              <a:rPr sz="2400" spc="-5" dirty="0">
                <a:latin typeface="Arial"/>
                <a:cs typeface="Arial"/>
              </a:rPr>
              <a:t>is mainly used as 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ETL (Extract,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Load)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engine.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exploring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 challenges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Overview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Ingest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0" y="2811779"/>
            <a:ext cx="2857500" cy="1600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263</a:t>
            </a:fld>
            <a:endParaRPr spc="-10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99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Log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analysis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challenges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04721"/>
            <a:ext cx="78416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17039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records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incidents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observations.</a:t>
            </a:r>
            <a:endParaRPr sz="2400">
              <a:latin typeface="Arial"/>
              <a:cs typeface="Arial"/>
            </a:endParaRPr>
          </a:p>
          <a:p>
            <a:pPr marL="355600" marR="3124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variety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resources,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5" dirty="0">
                <a:latin typeface="Arial"/>
                <a:cs typeface="Arial"/>
              </a:rPr>
              <a:t>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humans,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5" dirty="0">
                <a:latin typeface="Arial"/>
                <a:cs typeface="Arial"/>
              </a:rPr>
              <a:t> on.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typically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two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things;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timestamp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 generated)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Timestamp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+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1272"/>
            <a:ext cx="9144000" cy="40827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265</a:t>
            </a:fld>
            <a:endParaRPr spc="-10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994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Log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analysis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challenges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403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Correlating events occur across multiple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" dirty="0">
                <a:latin typeface="Arial"/>
                <a:cs typeface="Arial"/>
              </a:rPr>
              <a:t> time.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Some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logs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Nov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14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22:20:10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[10/Oct/2000:13:55:36</a:t>
            </a:r>
            <a:r>
              <a:rPr sz="24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-0700]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172720538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053005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05:45:21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1508832211657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637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Using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79041"/>
            <a:ext cx="773493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81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popular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engine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real-time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easily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variety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input </a:t>
            </a:r>
            <a:r>
              <a:rPr sz="2400" dirty="0">
                <a:latin typeface="Arial"/>
                <a:cs typeface="Arial"/>
              </a:rPr>
              <a:t> sources, </a:t>
            </a:r>
            <a:r>
              <a:rPr sz="2400" spc="-5" dirty="0">
                <a:latin typeface="Arial"/>
                <a:cs typeface="Arial"/>
              </a:rPr>
              <a:t>and parse, enrich, unify, and </a:t>
            </a:r>
            <a:r>
              <a:rPr sz="2400" dirty="0">
                <a:latin typeface="Arial"/>
                <a:cs typeface="Arial"/>
              </a:rPr>
              <a:t>store </a:t>
            </a:r>
            <a:r>
              <a:rPr sz="2400" spc="-5" dirty="0">
                <a:latin typeface="Arial"/>
                <a:cs typeface="Arial"/>
              </a:rPr>
              <a:t>it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wide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variety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destinations.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466" y="1203489"/>
            <a:ext cx="6419426" cy="326871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637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Using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268</a:t>
            </a:fld>
            <a:endParaRPr spc="-10" dirty="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52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Installation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269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61848" y="950417"/>
            <a:ext cx="7741920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5181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Prerequisites</a:t>
            </a:r>
            <a:endParaRPr sz="22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Java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runtime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required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run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Logstash.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Logstash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requires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Java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8.</a:t>
            </a:r>
            <a:endParaRPr sz="2200">
              <a:latin typeface="Arial"/>
              <a:cs typeface="Arial"/>
            </a:endParaRPr>
          </a:p>
          <a:p>
            <a:pPr marL="354965" marR="19113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Make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sure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that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JAVA_HOME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set</a:t>
            </a:r>
            <a:r>
              <a:rPr sz="2200" dirty="0">
                <a:latin typeface="Arial"/>
                <a:cs typeface="Arial"/>
              </a:rPr>
              <a:t> as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environment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variable,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check your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Java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version,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run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command: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java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-version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You should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following output:</a:t>
            </a:r>
            <a:endParaRPr sz="220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java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version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"1.8.0_65"Java(TM)</a:t>
            </a:r>
            <a:r>
              <a:rPr sz="22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SE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RuntimeEnvironment(build</a:t>
            </a:r>
            <a:r>
              <a:rPr sz="2200" spc="11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1.8.0_65-b17)JavaHotSpot(TM)64-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BitServer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VM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(build 25.65-b01,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mixed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mode)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626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Web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search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website 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27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50697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dirty="0">
                <a:latin typeface="Arial"/>
                <a:cs typeface="Arial"/>
              </a:rPr>
              <a:t>can serve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 search </a:t>
            </a:r>
            <a:r>
              <a:rPr sz="2400" spc="-10" dirty="0">
                <a:latin typeface="Arial"/>
                <a:cs typeface="Arial"/>
              </a:rPr>
              <a:t>engine </a:t>
            </a:r>
            <a:r>
              <a:rPr sz="2400" dirty="0">
                <a:latin typeface="Arial"/>
                <a:cs typeface="Arial"/>
              </a:rPr>
              <a:t>for your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website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Google-like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entire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your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GitHub,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Wikipedia,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many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platforms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their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leveraged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content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platforms.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4028" y="144577"/>
            <a:ext cx="4937760" cy="446704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877567"/>
            <a:ext cx="3817620" cy="996950"/>
          </a:xfrm>
          <a:custGeom>
            <a:avLst/>
            <a:gdLst/>
            <a:ahLst/>
            <a:cxnLst/>
            <a:rect l="l" t="t" r="r" b="b"/>
            <a:pathLst>
              <a:path w="3817620" h="996950">
                <a:moveTo>
                  <a:pt x="3817620" y="0"/>
                </a:moveTo>
                <a:lnTo>
                  <a:pt x="0" y="0"/>
                </a:lnTo>
                <a:lnTo>
                  <a:pt x="0" y="996696"/>
                </a:lnTo>
                <a:lnTo>
                  <a:pt x="3817620" y="996696"/>
                </a:lnTo>
                <a:lnTo>
                  <a:pt x="38176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880361"/>
            <a:ext cx="32092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Downloading </a:t>
            </a:r>
            <a:r>
              <a:rPr sz="3000" b="0" dirty="0">
                <a:latin typeface="Palatino Linotype"/>
                <a:cs typeface="Palatino Linotype"/>
              </a:rPr>
              <a:t>and 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10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270</a:t>
            </a:fld>
            <a:endParaRPr spc="-10" dirty="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8722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Windows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65937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Rename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downloaded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logstash-7.0.0.zip.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Unzip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downloaded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7653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</a:t>
            </a:r>
            <a:r>
              <a:rPr sz="2400" spc="-10" dirty="0">
                <a:latin typeface="Arial"/>
                <a:cs typeface="Arial"/>
              </a:rPr>
              <a:t> unzipped,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5" dirty="0">
                <a:latin typeface="Arial"/>
                <a:cs typeface="Arial"/>
              </a:rPr>
              <a:t> folder,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shown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snippet: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E:\&gt;cd</a:t>
            </a:r>
            <a:r>
              <a:rPr sz="2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logstash-oss-7.0.0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32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Linux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34744"/>
            <a:ext cx="72828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 </a:t>
            </a:r>
            <a:r>
              <a:rPr sz="2400" dirty="0">
                <a:latin typeface="Arial"/>
                <a:cs typeface="Arial"/>
              </a:rPr>
              <a:t>the tar.gz </a:t>
            </a:r>
            <a:r>
              <a:rPr sz="2400" spc="-5" dirty="0">
                <a:latin typeface="Arial"/>
                <a:cs typeface="Arial"/>
              </a:rPr>
              <a:t>package and navigate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10" dirty="0">
                <a:latin typeface="Arial"/>
                <a:cs typeface="Arial"/>
              </a:rPr>
              <a:t>newly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5" dirty="0">
                <a:latin typeface="Arial"/>
                <a:cs typeface="Arial"/>
              </a:rPr>
              <a:t> folder,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$&gt;tar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-xzf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logstash-oss-7.0.0.tar.gz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$&gt;cd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logstash-7.0.0/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105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Running</a:t>
            </a:r>
            <a:r>
              <a:rPr sz="3000" b="0" spc="-10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61848" y="1690242"/>
            <a:ext cx="77330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2446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ensure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fine after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installation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5" dirty="0">
                <a:latin typeface="Arial"/>
                <a:cs typeface="Arial"/>
              </a:rPr>
              <a:t> simple </a:t>
            </a:r>
            <a:r>
              <a:rPr sz="2400" dirty="0">
                <a:latin typeface="Arial"/>
                <a:cs typeface="Arial"/>
              </a:rPr>
              <a:t> 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pipeline)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"input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stdin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{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stdout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{}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105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Running</a:t>
            </a:r>
            <a:r>
              <a:rPr sz="3000" b="0" spc="-10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14703"/>
            <a:ext cx="78028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52344"/>
            <a:ext cx="9144000" cy="19324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75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275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340053"/>
            <a:ext cx="782510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Logstash event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processing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pipeline has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three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stages,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Inputs,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Filters,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Outputs.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A Logstash pipeline </a:t>
            </a:r>
            <a:r>
              <a:rPr sz="2200" spc="-10" dirty="0">
                <a:latin typeface="Arial"/>
                <a:cs typeface="Arial"/>
              </a:rPr>
              <a:t>has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two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required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elements,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is, </a:t>
            </a:r>
            <a:r>
              <a:rPr sz="2200" spc="-10" dirty="0">
                <a:latin typeface="Arial"/>
                <a:cs typeface="Arial"/>
              </a:rPr>
              <a:t>input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output,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option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element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known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filters: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75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7"/>
            <a:ext cx="7397115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Logstash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pipeline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a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configuration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</a:t>
            </a:r>
            <a:r>
              <a:rPr sz="2000" dirty="0">
                <a:latin typeface="Arial"/>
                <a:cs typeface="Arial"/>
              </a:rPr>
              <a:t> that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ends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with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.conf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extension.</a:t>
            </a:r>
            <a:endParaRPr sz="2000">
              <a:latin typeface="Arial"/>
              <a:cs typeface="Arial"/>
            </a:endParaRPr>
          </a:p>
          <a:p>
            <a:pPr marL="12700" marR="62865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 three sections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configuration file are as </a:t>
            </a:r>
            <a:r>
              <a:rPr sz="2000" dirty="0">
                <a:latin typeface="Arial"/>
                <a:cs typeface="Arial"/>
              </a:rPr>
              <a:t>follows: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75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152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use </a:t>
            </a:r>
            <a:r>
              <a:rPr sz="2400" dirty="0">
                <a:latin typeface="Arial"/>
                <a:cs typeface="Arial"/>
              </a:rPr>
              <a:t>the same configuration that </a:t>
            </a:r>
            <a:r>
              <a:rPr sz="2400" spc="-5" dirty="0">
                <a:latin typeface="Arial"/>
                <a:cs typeface="Arial"/>
              </a:rPr>
              <a:t>we used in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section,</a:t>
            </a:r>
            <a:r>
              <a:rPr sz="2400" spc="-5" dirty="0">
                <a:latin typeface="Arial"/>
                <a:cs typeface="Arial"/>
              </a:rPr>
              <a:t> 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" dirty="0">
                <a:latin typeface="Arial"/>
                <a:cs typeface="Arial"/>
              </a:rPr>
              <a:t> little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modifications,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store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ets/5_2.txt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75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819401"/>
            <a:ext cx="783018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run Logstash using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new pipeline/configuration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that's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simple.conf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-f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../conf/simple.conf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751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279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3958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</a:t>
            </a:r>
            <a:r>
              <a:rPr sz="2400" spc="-5" dirty="0">
                <a:latin typeface="Arial"/>
                <a:cs typeface="Arial"/>
              </a:rPr>
              <a:t>Logstash has </a:t>
            </a:r>
            <a:r>
              <a:rPr sz="2400" dirty="0">
                <a:latin typeface="Arial"/>
                <a:cs typeface="Arial"/>
              </a:rPr>
              <a:t>started, </a:t>
            </a:r>
            <a:r>
              <a:rPr sz="2400" spc="-5" dirty="0">
                <a:latin typeface="Arial"/>
                <a:cs typeface="Arial"/>
              </a:rPr>
              <a:t>enter any input, </a:t>
            </a:r>
            <a:r>
              <a:rPr sz="2400" dirty="0">
                <a:latin typeface="Arial"/>
                <a:cs typeface="Arial"/>
              </a:rPr>
              <a:t>say,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AWESOME, and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see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51879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"@version"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"1",</a:t>
            </a:r>
            <a:endParaRPr sz="2400">
              <a:latin typeface="Arial"/>
              <a:cs typeface="Arial"/>
            </a:endParaRPr>
          </a:p>
          <a:p>
            <a:pPr marL="855344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"host"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"SHMN-IN",</a:t>
            </a:r>
            <a:endParaRPr sz="2400">
              <a:latin typeface="Arial"/>
              <a:cs typeface="Arial"/>
            </a:endParaRPr>
          </a:p>
          <a:p>
            <a:pPr marL="600710" marR="695960" indent="-25019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"@timestamp" =&gt;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2017-11-03T11:42:56.221Z,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"message"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"LOGSTASH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AWESOME\r"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085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Downloading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 </a:t>
            </a:r>
            <a:r>
              <a:rPr sz="3200" b="0" spc="-5" dirty="0">
                <a:latin typeface="Palatino Linotype"/>
                <a:cs typeface="Palatino Linotype"/>
              </a:rPr>
              <a:t>installing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149" y="1105280"/>
            <a:ext cx="471741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Arial"/>
                <a:cs typeface="Arial"/>
              </a:rPr>
              <a:t>Now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 </a:t>
            </a:r>
            <a:r>
              <a:rPr sz="2200" spc="-5" dirty="0">
                <a:latin typeface="Arial"/>
                <a:cs typeface="Arial"/>
              </a:rPr>
              <a:t>have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enough </a:t>
            </a:r>
            <a:r>
              <a:rPr sz="2200" spc="-5" dirty="0">
                <a:latin typeface="Arial"/>
                <a:cs typeface="Arial"/>
              </a:rPr>
              <a:t> motivation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reasons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learn </a:t>
            </a:r>
            <a:r>
              <a:rPr sz="2200" spc="-5" dirty="0">
                <a:latin typeface="Arial"/>
                <a:cs typeface="Arial"/>
              </a:rPr>
              <a:t> about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10" dirty="0">
                <a:latin typeface="Arial"/>
                <a:cs typeface="Arial"/>
              </a:rPr>
              <a:t> 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Stack, </a:t>
            </a:r>
            <a:r>
              <a:rPr sz="2200" spc="-5" dirty="0">
                <a:latin typeface="Arial"/>
                <a:cs typeface="Arial"/>
              </a:rPr>
              <a:t>let's </a:t>
            </a:r>
            <a:r>
              <a:rPr sz="2200" dirty="0">
                <a:latin typeface="Arial"/>
                <a:cs typeface="Arial"/>
              </a:rPr>
              <a:t>start </a:t>
            </a:r>
            <a:r>
              <a:rPr sz="2200" spc="-5" dirty="0">
                <a:latin typeface="Arial"/>
                <a:cs typeface="Arial"/>
              </a:rPr>
              <a:t>by downloading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installing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key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components.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Firstly,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download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install</a:t>
            </a:r>
            <a:endParaRPr sz="2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Elasticsearch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Kibana.</a:t>
            </a:r>
            <a:endParaRPr sz="2200">
              <a:latin typeface="Arial"/>
              <a:cs typeface="Arial"/>
            </a:endParaRPr>
          </a:p>
          <a:p>
            <a:pPr marL="354965" marR="23622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 install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other </a:t>
            </a:r>
            <a:r>
              <a:rPr sz="2200" spc="-5" dirty="0">
                <a:latin typeface="Arial"/>
                <a:cs typeface="Arial"/>
              </a:rPr>
              <a:t> components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them </a:t>
            </a:r>
            <a:r>
              <a:rPr sz="2200" spc="-10" dirty="0">
                <a:latin typeface="Arial"/>
                <a:cs typeface="Arial"/>
              </a:rPr>
              <a:t>on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course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journey.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5064" y="2022348"/>
            <a:ext cx="3076956" cy="20924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28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111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Overview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of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46569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as part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Logstash distribution,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common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available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box.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413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verify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plugins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current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spc="-10" dirty="0">
                <a:latin typeface="Arial"/>
                <a:cs typeface="Arial"/>
              </a:rPr>
              <a:t>executing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E:\logstash-7.0.0\bin&gt;logstash-plugin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111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Overview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of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603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--group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flag,</a:t>
            </a:r>
            <a:r>
              <a:rPr sz="2400" spc="-5" dirty="0">
                <a:latin typeface="Arial"/>
                <a:cs typeface="Arial"/>
              </a:rPr>
              <a:t> followed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either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filter,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codec,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filters,</a:t>
            </a:r>
            <a:r>
              <a:rPr sz="2400" spc="-5" dirty="0">
                <a:latin typeface="Arial"/>
                <a:cs typeface="Arial"/>
              </a:rPr>
              <a:t> output,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codecs,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respectively.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E:\logstash-7.0.0\bin&gt;logstash-plugin</a:t>
            </a:r>
            <a:r>
              <a:rPr sz="24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list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--group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dirty="0">
                <a:latin typeface="Arial"/>
                <a:cs typeface="Arial"/>
              </a:rPr>
              <a:t> fragment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passing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 fragment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logstash-plugin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E:\logstash-7.0.0\bin&gt;logstash-plugin</a:t>
            </a:r>
            <a:r>
              <a:rPr sz="24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list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'pager'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9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updating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4288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23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required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bundled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bin\logstash-plugin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install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logstash-output-email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62484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E:\logstash-7.0.0\bin&gt;logstash-plugin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install logstash-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output-email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9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updating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70953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bin\logstash-plugin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command, 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latest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version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10845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E:\logstash-oss-7.0.0\bin&gt;logstash-plugin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update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logstash-output-s3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291" y="1160290"/>
            <a:ext cx="7048458" cy="34647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330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284</a:t>
            </a:fld>
            <a:endParaRPr spc="-10"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59" y="1053083"/>
            <a:ext cx="8031480" cy="36423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6333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285</a:t>
            </a:fld>
            <a:endParaRPr spc="-10"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1787" y="1043535"/>
            <a:ext cx="5886304" cy="36819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28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Filter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286</a:t>
            </a:fld>
            <a:endParaRPr spc="-10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06424"/>
            <a:ext cx="9144000" cy="341223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46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Codec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287</a:t>
            </a:fld>
            <a:endParaRPr spc="-10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81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Exploring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input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73557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411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File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file plugin is used </a:t>
            </a:r>
            <a:r>
              <a:rPr sz="2400" dirty="0">
                <a:latin typeface="Arial"/>
                <a:cs typeface="Arial"/>
              </a:rPr>
              <a:t>to stream </a:t>
            </a:r>
            <a:r>
              <a:rPr sz="2400" spc="-5" dirty="0">
                <a:latin typeface="Arial"/>
                <a:cs typeface="Arial"/>
              </a:rPr>
              <a:t>events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file(s) line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fashion to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tail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-0f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Linux\Unix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command.</a:t>
            </a:r>
            <a:endParaRPr sz="2400">
              <a:latin typeface="Arial"/>
              <a:cs typeface="Arial"/>
            </a:endParaRPr>
          </a:p>
          <a:p>
            <a:pPr marL="355600" marR="1968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 it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keeps </a:t>
            </a:r>
            <a:r>
              <a:rPr sz="2400" spc="-5" dirty="0">
                <a:latin typeface="Arial"/>
                <a:cs typeface="Arial"/>
              </a:rPr>
              <a:t>track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any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file,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r>
              <a:rPr sz="2400" dirty="0">
                <a:latin typeface="Arial"/>
                <a:cs typeface="Arial"/>
              </a:rPr>
              <a:t> from</a:t>
            </a:r>
            <a:r>
              <a:rPr sz="2400" spc="-5" dirty="0">
                <a:latin typeface="Arial"/>
                <a:cs typeface="Arial"/>
              </a:rPr>
              <a:t> 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file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read, </a:t>
            </a:r>
            <a:r>
              <a:rPr sz="2400" spc="-10" dirty="0">
                <a:latin typeface="Arial"/>
                <a:cs typeface="Arial"/>
              </a:rPr>
              <a:t>only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sends 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since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read.</a:t>
            </a:r>
            <a:endParaRPr sz="2400">
              <a:latin typeface="Arial"/>
              <a:cs typeface="Arial"/>
            </a:endParaRPr>
          </a:p>
          <a:p>
            <a:pPr marL="355600" marR="41402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automatically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rotation, </a:t>
            </a:r>
            <a:r>
              <a:rPr sz="2400" spc="-10" dirty="0">
                <a:latin typeface="Arial"/>
                <a:cs typeface="Arial"/>
              </a:rPr>
              <a:t>This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 provides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option </a:t>
            </a:r>
            <a:r>
              <a:rPr sz="2400" dirty="0">
                <a:latin typeface="Arial"/>
                <a:cs typeface="Arial"/>
              </a:rPr>
              <a:t>to read the file from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beginning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67818"/>
            <a:ext cx="765175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 </a:t>
            </a:r>
            <a:r>
              <a:rPr sz="2000" dirty="0">
                <a:latin typeface="Arial"/>
                <a:cs typeface="Arial"/>
              </a:rPr>
              <a:t>take some </a:t>
            </a:r>
            <a:r>
              <a:rPr sz="2000" spc="-5" dirty="0">
                <a:latin typeface="Arial"/>
                <a:cs typeface="Arial"/>
              </a:rPr>
              <a:t>example configurations </a:t>
            </a:r>
            <a:r>
              <a:rPr sz="2000" dirty="0">
                <a:latin typeface="Arial"/>
                <a:cs typeface="Arial"/>
              </a:rPr>
              <a:t>to understand this </a:t>
            </a:r>
            <a:r>
              <a:rPr sz="2000" spc="-5" dirty="0">
                <a:latin typeface="Arial"/>
                <a:cs typeface="Arial"/>
              </a:rPr>
              <a:t>plugin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better: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#sample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configuration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  <a:p>
            <a:pPr marL="12700" marR="605980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#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imple1.co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nf 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input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file{</a:t>
            </a:r>
            <a:endParaRPr sz="2000" dirty="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path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"/usr/local/logfiles/*"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stdout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codec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rubydebug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289</a:t>
            </a:fld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1548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Installing</a:t>
            </a:r>
            <a:r>
              <a:rPr sz="3200" b="0" spc="-6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29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43965"/>
            <a:ext cx="7481570" cy="337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ZIP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 is 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least intrusive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easiest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development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purposes:</a:t>
            </a:r>
            <a:endParaRPr sz="22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Go to https</a:t>
            </a:r>
            <a:r>
              <a:rPr sz="2200" spc="-5" dirty="0">
                <a:latin typeface="Arial"/>
                <a:cs typeface="Arial"/>
                <a:hlinkClick r:id="rId3"/>
              </a:rPr>
              <a:t>://www.el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5" dirty="0">
                <a:latin typeface="Arial"/>
                <a:cs typeface="Arial"/>
                <a:hlinkClick r:id="rId3"/>
              </a:rPr>
              <a:t>tic.co/downloads/elasticsearc</a:t>
            </a:r>
            <a:r>
              <a:rPr sz="2200" spc="-5" dirty="0">
                <a:latin typeface="Arial"/>
                <a:cs typeface="Arial"/>
              </a:rPr>
              <a:t>h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download the ZIP distribution. You can also </a:t>
            </a:r>
            <a:r>
              <a:rPr sz="2200" spc="-10" dirty="0">
                <a:latin typeface="Arial"/>
                <a:cs typeface="Arial"/>
              </a:rPr>
              <a:t>download an </a:t>
            </a:r>
            <a:r>
              <a:rPr sz="2200" spc="-5" dirty="0">
                <a:latin typeface="Arial"/>
                <a:cs typeface="Arial"/>
              </a:rPr>
              <a:t> older version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are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for</a:t>
            </a:r>
            <a:r>
              <a:rPr sz="2200" spc="-5" dirty="0">
                <a:latin typeface="Arial"/>
                <a:cs typeface="Arial"/>
              </a:rPr>
              <a:t> 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exact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version.</a:t>
            </a:r>
            <a:endParaRPr sz="2200">
              <a:latin typeface="Arial"/>
              <a:cs typeface="Arial"/>
            </a:endParaRPr>
          </a:p>
          <a:p>
            <a:pPr marL="355600" marR="12065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Extract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change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directory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top-level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extracted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folder.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Run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bin/elasticsearch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or </a:t>
            </a:r>
            <a:r>
              <a:rPr sz="2200" spc="-5" dirty="0">
                <a:latin typeface="Arial"/>
                <a:cs typeface="Arial"/>
              </a:rPr>
              <a:t> bin/elasticsearch.bat.</a:t>
            </a:r>
            <a:endParaRPr sz="2200">
              <a:latin typeface="Arial"/>
              <a:cs typeface="Arial"/>
            </a:endParaRPr>
          </a:p>
          <a:p>
            <a:pPr marL="355600" marR="454659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Arial"/>
                <a:cs typeface="Arial"/>
              </a:rPr>
              <a:t>Run</a:t>
            </a:r>
            <a:r>
              <a:rPr sz="2200" spc="-5" dirty="0">
                <a:latin typeface="Arial"/>
                <a:cs typeface="Arial"/>
              </a:rPr>
              <a:t> curl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http://localhost:9200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open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URL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your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favorite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browser.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81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Exploring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input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3664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preceding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streaming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new entries (that is, tailing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files)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files </a:t>
            </a:r>
            <a:r>
              <a:rPr sz="2400" dirty="0">
                <a:latin typeface="Arial"/>
                <a:cs typeface="Arial"/>
              </a:rPr>
              <a:t> found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/usr/local/logfiles/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ets/5_3.txt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188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Bea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53872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0059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Beats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receive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 framework.</a:t>
            </a:r>
            <a:endParaRPr sz="24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Beats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collection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lightweight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daemons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</a:t>
            </a:r>
            <a:r>
              <a:rPr sz="2400" spc="-5" dirty="0">
                <a:latin typeface="Arial"/>
                <a:cs typeface="Arial"/>
              </a:rPr>
              <a:t>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ship 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such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 Elasticsearch,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Redis,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so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 dirty="0">
              <a:latin typeface="Arial"/>
              <a:cs typeface="Arial"/>
            </a:endParaRPr>
          </a:p>
          <a:p>
            <a:pPr marL="355600" marR="120967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There</a:t>
            </a:r>
            <a:r>
              <a:rPr sz="2400" dirty="0">
                <a:latin typeface="Arial"/>
                <a:cs typeface="Arial"/>
              </a:rPr>
              <a:t> are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several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available,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including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Metricbeat,</a:t>
            </a:r>
            <a:r>
              <a:rPr sz="2400" spc="-10" dirty="0">
                <a:latin typeface="Arial"/>
                <a:cs typeface="Arial"/>
              </a:rPr>
              <a:t> Filebeat,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Winlogbeat,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lang="en-US" sz="2400" spc="-5" dirty="0">
                <a:latin typeface="Arial"/>
                <a:cs typeface="Arial"/>
              </a:rPr>
              <a:t>…..more in a few chapters!!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188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Bea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7"/>
            <a:ext cx="7577455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By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using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beats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input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plugin,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make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Logstash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listen on</a:t>
            </a:r>
            <a:endParaRPr sz="2000" dirty="0">
              <a:latin typeface="Arial"/>
              <a:cs typeface="Arial"/>
            </a:endParaRPr>
          </a:p>
          <a:p>
            <a:pPr marL="12700" marR="2075814" indent="3429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desired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ports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incoming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Beats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connections: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#beats.conf</a:t>
            </a:r>
            <a:endParaRPr sz="2000" dirty="0">
              <a:latin typeface="Arial"/>
              <a:cs typeface="Arial"/>
            </a:endParaRPr>
          </a:p>
          <a:p>
            <a:pPr marL="152400" marR="6640830" indent="-1403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input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beats</a:t>
            </a:r>
            <a:r>
              <a:rPr sz="2000" spc="-1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port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1234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52400" marR="5779770" indent="-14033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elasticsearch</a:t>
            </a:r>
            <a:r>
              <a:rPr sz="2000" spc="-1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9144000" cy="835660"/>
            <a:chOff x="0" y="4308347"/>
            <a:chExt cx="9144000" cy="83566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9144000" cy="169545"/>
            </a:xfrm>
            <a:custGeom>
              <a:avLst/>
              <a:gdLst/>
              <a:ahLst/>
              <a:cxnLst/>
              <a:rect l="l" t="t" r="r" b="b"/>
              <a:pathLst>
                <a:path w="9144000" h="169545">
                  <a:moveTo>
                    <a:pt x="914400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9144000" y="1691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188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Bea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293</a:t>
            </a:fld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7691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preceding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makes</a:t>
            </a:r>
            <a:r>
              <a:rPr sz="2400" spc="-5" dirty="0">
                <a:latin typeface="Arial"/>
                <a:cs typeface="Arial"/>
              </a:rPr>
              <a:t> 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incoming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 dirty="0">
              <a:latin typeface="Arial"/>
              <a:cs typeface="Arial"/>
            </a:endParaRPr>
          </a:p>
          <a:p>
            <a:pPr marL="355600" marR="64071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you start </a:t>
            </a:r>
            <a:r>
              <a:rPr sz="2400" spc="-5" dirty="0">
                <a:latin typeface="Arial"/>
                <a:cs typeface="Arial"/>
              </a:rPr>
              <a:t>Logstash 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preceding </a:t>
            </a:r>
            <a:r>
              <a:rPr sz="2400" spc="-5" dirty="0">
                <a:latin typeface="Arial"/>
                <a:cs typeface="Arial"/>
              </a:rPr>
              <a:t> configuration,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notice Logstash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listener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 1234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logs,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ets/5_4.txt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188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Bea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83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listeners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incoming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 connections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ets/5_5.txt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49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J</a:t>
            </a:r>
            <a:r>
              <a:rPr sz="3000" b="0" spc="-10" dirty="0">
                <a:latin typeface="Palatino Linotype"/>
                <a:cs typeface="Palatino Linotype"/>
              </a:rPr>
              <a:t>D</a:t>
            </a:r>
            <a:r>
              <a:rPr sz="3000" b="0" dirty="0">
                <a:latin typeface="Palatino Linotype"/>
                <a:cs typeface="Palatino Linotype"/>
              </a:rPr>
              <a:t>BC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65682"/>
            <a:ext cx="784352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03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Logstash.</a:t>
            </a:r>
            <a:endParaRPr sz="2400">
              <a:latin typeface="Arial"/>
              <a:cs typeface="Arial"/>
            </a:endParaRPr>
          </a:p>
          <a:p>
            <a:pPr marL="355600" marR="1377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row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</a:t>
            </a:r>
            <a:r>
              <a:rPr sz="2400" dirty="0">
                <a:latin typeface="Arial"/>
                <a:cs typeface="Arial"/>
              </a:rPr>
              <a:t> set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column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 converted 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query, or you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10" dirty="0">
                <a:latin typeface="Arial"/>
                <a:cs typeface="Arial"/>
              </a:rPr>
              <a:t>periodically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schedule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cron syntax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schedule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parameter/setting).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49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J</a:t>
            </a:r>
            <a:r>
              <a:rPr sz="3000" b="0" spc="-10" dirty="0">
                <a:latin typeface="Palatino Linotype"/>
                <a:cs typeface="Palatino Linotype"/>
              </a:rPr>
              <a:t>D</a:t>
            </a:r>
            <a:r>
              <a:rPr sz="3000" b="0" dirty="0">
                <a:latin typeface="Palatino Linotype"/>
                <a:cs typeface="Palatino Linotype"/>
              </a:rPr>
              <a:t>BC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951177"/>
            <a:ext cx="7802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ets/5_6.txt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038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IM</a:t>
            </a:r>
            <a:r>
              <a:rPr sz="3000" b="0" spc="-15" dirty="0">
                <a:latin typeface="Palatino Linotype"/>
                <a:cs typeface="Palatino Linotype"/>
              </a:rPr>
              <a:t>A</a:t>
            </a:r>
            <a:r>
              <a:rPr sz="3000" b="0" dirty="0">
                <a:latin typeface="Palatino Linotype"/>
                <a:cs typeface="Palatino Linotype"/>
              </a:rPr>
              <a:t>P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02841"/>
            <a:ext cx="78562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used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IMAP</a:t>
            </a:r>
            <a:r>
              <a:rPr sz="2400" spc="-10" dirty="0">
                <a:latin typeface="Arial"/>
                <a:cs typeface="Arial"/>
              </a:rPr>
              <a:t> server.</a:t>
            </a:r>
            <a:endParaRPr sz="2400">
              <a:latin typeface="Arial"/>
              <a:cs typeface="Arial"/>
            </a:endParaRPr>
          </a:p>
          <a:p>
            <a:pPr marL="355600" marR="869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read </a:t>
            </a:r>
            <a:r>
              <a:rPr sz="2400" spc="-10" dirty="0">
                <a:latin typeface="Arial"/>
                <a:cs typeface="Arial"/>
              </a:rPr>
              <a:t>emails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depending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context,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subject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conditionally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raise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JIRA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tickets,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pagerduty </a:t>
            </a:r>
            <a:r>
              <a:rPr sz="2400" spc="-5" dirty="0">
                <a:latin typeface="Arial"/>
                <a:cs typeface="Arial"/>
              </a:rPr>
              <a:t> events,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 marL="355600" marR="44132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038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IM</a:t>
            </a:r>
            <a:r>
              <a:rPr sz="3000" b="0" spc="-15" dirty="0">
                <a:latin typeface="Palatino Linotype"/>
                <a:cs typeface="Palatino Linotype"/>
              </a:rPr>
              <a:t>A</a:t>
            </a:r>
            <a:r>
              <a:rPr sz="3000" b="0" dirty="0">
                <a:latin typeface="Palatino Linotype"/>
                <a:cs typeface="Palatino Linotype"/>
              </a:rPr>
              <a:t>P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113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User and password are where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 credentials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authenticate/connect </a:t>
            </a:r>
            <a:r>
              <a:rPr sz="2400" dirty="0">
                <a:latin typeface="Arial"/>
                <a:cs typeface="Arial"/>
              </a:rPr>
              <a:t>to the IMAP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ets/5_7.txt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312801"/>
            <a:ext cx="335026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0" dirty="0">
                <a:latin typeface="Palatino Linotype"/>
                <a:cs typeface="Palatino Linotype"/>
              </a:rPr>
              <a:t>Output plugins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299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2886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7089" y="1222629"/>
            <a:ext cx="706183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0645" marR="5080" indent="-2608580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4847590" algn="l"/>
              </a:tabLst>
            </a:pPr>
            <a:r>
              <a:rPr dirty="0"/>
              <a:t>1.	</a:t>
            </a:r>
            <a:r>
              <a:rPr spc="-5" dirty="0"/>
              <a:t>Int</a:t>
            </a:r>
            <a:r>
              <a:rPr spc="-100" dirty="0"/>
              <a:t>r</a:t>
            </a:r>
            <a:r>
              <a:rPr dirty="0"/>
              <a:t>oducing	</a:t>
            </a:r>
            <a:r>
              <a:rPr spc="-20" dirty="0"/>
              <a:t>E</a:t>
            </a:r>
            <a:r>
              <a:rPr dirty="0"/>
              <a:t>lastic  </a:t>
            </a:r>
            <a:r>
              <a:rPr spc="-5" dirty="0"/>
              <a:t>Stack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4273" y="1014656"/>
            <a:ext cx="5560742" cy="36668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160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You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should see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output </a:t>
            </a:r>
            <a:r>
              <a:rPr sz="3200" b="0" dirty="0">
                <a:latin typeface="Palatino Linotype"/>
                <a:cs typeface="Palatino Linotype"/>
              </a:rPr>
              <a:t>like</a:t>
            </a:r>
            <a:r>
              <a:rPr sz="3200" b="0" spc="-5" dirty="0">
                <a:latin typeface="Palatino Linotype"/>
                <a:cs typeface="Palatino Linotype"/>
              </a:rPr>
              <a:t> this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30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202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icsearch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89482"/>
            <a:ext cx="77895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563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transferring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plugin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recommended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approach</a:t>
            </a:r>
            <a:r>
              <a:rPr sz="2400" dirty="0">
                <a:latin typeface="Arial"/>
                <a:cs typeface="Arial"/>
              </a:rPr>
              <a:t> for</a:t>
            </a:r>
            <a:r>
              <a:rPr sz="2400" spc="-5" dirty="0">
                <a:latin typeface="Arial"/>
                <a:cs typeface="Arial"/>
              </a:rPr>
              <a:t> pushing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events/log 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marR="8051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the </a:t>
            </a:r>
            <a:r>
              <a:rPr sz="2400" spc="-5" dirty="0">
                <a:latin typeface="Arial"/>
                <a:cs typeface="Arial"/>
              </a:rPr>
              <a:t>data is in Elasticsearch, it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10" dirty="0">
                <a:latin typeface="Arial"/>
                <a:cs typeface="Arial"/>
              </a:rPr>
              <a:t>easily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mandatory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automatically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connect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Elasticsearch,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hosted 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localhost:9200.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202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icsearch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51382"/>
            <a:ext cx="697484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simple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configuration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plugin</a:t>
            </a:r>
            <a:r>
              <a:rPr sz="2000" dirty="0">
                <a:latin typeface="Arial"/>
                <a:cs typeface="Arial"/>
              </a:rPr>
              <a:t> would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#elasticsearch1.conf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input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stdin{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2550" marR="5245100" indent="-704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elasticsearch</a:t>
            </a:r>
            <a:r>
              <a:rPr sz="2000" spc="-1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202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icsearch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2129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Often, </a:t>
            </a:r>
            <a:r>
              <a:rPr sz="2400" spc="-5" dirty="0">
                <a:latin typeface="Arial"/>
                <a:cs typeface="Arial"/>
              </a:rPr>
              <a:t>Elasticsearch will be hosted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different </a:t>
            </a:r>
            <a:r>
              <a:rPr sz="2400" dirty="0">
                <a:latin typeface="Arial"/>
                <a:cs typeface="Arial"/>
              </a:rPr>
              <a:t>server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that's </a:t>
            </a:r>
            <a:r>
              <a:rPr sz="2400" spc="-10" dirty="0">
                <a:latin typeface="Arial"/>
                <a:cs typeface="Arial"/>
              </a:rPr>
              <a:t>usually </a:t>
            </a:r>
            <a:r>
              <a:rPr sz="2400" dirty="0">
                <a:latin typeface="Arial"/>
                <a:cs typeface="Arial"/>
              </a:rPr>
              <a:t>secure, </a:t>
            </a:r>
            <a:r>
              <a:rPr sz="2400" spc="-5" dirty="0">
                <a:latin typeface="Arial"/>
                <a:cs typeface="Arial"/>
              </a:rPr>
              <a:t>and we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store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incoming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413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ets/5_8.txt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69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CSV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89482"/>
            <a:ext cx="78403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CSV</a:t>
            </a:r>
            <a:r>
              <a:rPr sz="2400" dirty="0">
                <a:latin typeface="Arial"/>
                <a:cs typeface="Arial"/>
              </a:rPr>
              <a:t> format.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2479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path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used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specify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 </a:t>
            </a:r>
            <a:r>
              <a:rPr sz="2400" dirty="0">
                <a:latin typeface="Arial"/>
                <a:cs typeface="Arial"/>
              </a:rPr>
              <a:t> 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should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written</a:t>
            </a:r>
            <a:r>
              <a:rPr sz="2400" dirty="0">
                <a:latin typeface="Arial"/>
                <a:cs typeface="Arial"/>
              </a:rPr>
              <a:t> to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CSV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32434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 field </a:t>
            </a:r>
            <a:r>
              <a:rPr sz="2400" spc="-5" dirty="0">
                <a:latin typeface="Arial"/>
                <a:cs typeface="Arial"/>
              </a:rPr>
              <a:t>does not </a:t>
            </a:r>
            <a:r>
              <a:rPr sz="2400" spc="-10" dirty="0">
                <a:latin typeface="Arial"/>
                <a:cs typeface="Arial"/>
              </a:rPr>
              <a:t>exist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event, an empty </a:t>
            </a:r>
            <a:r>
              <a:rPr sz="2400" dirty="0">
                <a:latin typeface="Arial"/>
                <a:cs typeface="Arial"/>
              </a:rPr>
              <a:t>string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written.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69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CSV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45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an </a:t>
            </a:r>
            <a:r>
              <a:rPr sz="2400" spc="-10" dirty="0">
                <a:latin typeface="Arial"/>
                <a:cs typeface="Arial"/>
              </a:rPr>
              <a:t>example.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apachelogs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matching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statuscode:200,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message,</a:t>
            </a:r>
            <a:r>
              <a:rPr sz="2400" spc="-5" dirty="0">
                <a:latin typeface="Arial"/>
                <a:cs typeface="Arial"/>
              </a:rPr>
              <a:t> @timestamp,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written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.csv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ets/5_9.txt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021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Kafka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80921"/>
            <a:ext cx="766889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used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Kafka</a:t>
            </a:r>
            <a:r>
              <a:rPr sz="2400" spc="-5" dirty="0">
                <a:latin typeface="Arial"/>
                <a:cs typeface="Arial"/>
              </a:rPr>
              <a:t> topic.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Kafka</a:t>
            </a:r>
            <a:r>
              <a:rPr sz="2400" dirty="0">
                <a:latin typeface="Arial"/>
                <a:cs typeface="Arial"/>
              </a:rPr>
              <a:t> Producer </a:t>
            </a:r>
            <a:r>
              <a:rPr sz="2400" spc="-5" dirty="0">
                <a:latin typeface="Arial"/>
                <a:cs typeface="Arial"/>
              </a:rPr>
              <a:t>API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messages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topic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broker.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only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topic_id.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021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Kafka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44016"/>
            <a:ext cx="5153025" cy="368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look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basic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Kafka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configuration:</a:t>
            </a:r>
            <a:endParaRPr sz="2000">
              <a:latin typeface="Arial"/>
              <a:cs typeface="Arial"/>
            </a:endParaRPr>
          </a:p>
          <a:p>
            <a:pPr marL="12700" marR="38296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#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afka.conf  input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stdin{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</a:t>
            </a:r>
            <a:r>
              <a:rPr sz="20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kafka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50900" marR="508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bootstrap_servers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"localhost:9092"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topic_id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'logstash'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852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PagerDuty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0662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5" dirty="0">
                <a:latin typeface="Arial"/>
                <a:cs typeface="Arial"/>
              </a:rPr>
              <a:t> notifications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preconfigured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escalation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policies.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4224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service_key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Service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Key.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852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PagerDuty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972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pagerduty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04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ngnixlogs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matching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statuscode:404,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pagerduty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raised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returned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Elasticsearch: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ets/5_10.txt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69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JSON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309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95221"/>
            <a:ext cx="769048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codec </a:t>
            </a:r>
            <a:r>
              <a:rPr sz="2400" spc="-5" dirty="0">
                <a:latin typeface="Arial"/>
                <a:cs typeface="Arial"/>
              </a:rPr>
              <a:t>is useful if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consists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.json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documents, and 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encode </a:t>
            </a:r>
            <a:r>
              <a:rPr sz="2400" dirty="0">
                <a:latin typeface="Arial"/>
                <a:cs typeface="Arial"/>
              </a:rPr>
              <a:t>(if </a:t>
            </a:r>
            <a:r>
              <a:rPr sz="2400" spc="-5" dirty="0">
                <a:latin typeface="Arial"/>
                <a:cs typeface="Arial"/>
              </a:rPr>
              <a:t>used in output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plugins)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decode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(if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plugins)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.json format.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8255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the </a:t>
            </a:r>
            <a:r>
              <a:rPr sz="2400" spc="-5" dirty="0">
                <a:latin typeface="Arial"/>
                <a:cs typeface="Arial"/>
              </a:rPr>
              <a:t>data being </a:t>
            </a:r>
            <a:r>
              <a:rPr sz="2400" dirty="0">
                <a:latin typeface="Arial"/>
                <a:cs typeface="Arial"/>
              </a:rPr>
              <a:t>sent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JSON </a:t>
            </a:r>
            <a:r>
              <a:rPr sz="2400" spc="-5" dirty="0">
                <a:latin typeface="Arial"/>
                <a:cs typeface="Arial"/>
              </a:rPr>
              <a:t>array at its root,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element).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112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Installing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31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05280"/>
            <a:ext cx="736600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71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Kibana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also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available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variety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packaging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formats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such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ZIP,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TAR.GZ,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RMP,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DEB</a:t>
            </a:r>
            <a:r>
              <a:rPr sz="2200" spc="-5" dirty="0">
                <a:latin typeface="Arial"/>
                <a:cs typeface="Arial"/>
              </a:rPr>
              <a:t> for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32-bit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64-bit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architecture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machines: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355600" marR="1079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Go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https</a:t>
            </a:r>
            <a:r>
              <a:rPr sz="2200" spc="-5" dirty="0">
                <a:latin typeface="Arial"/>
                <a:cs typeface="Arial"/>
                <a:hlinkClick r:id="rId2"/>
              </a:rPr>
              <a:t>://www.el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5" dirty="0">
                <a:latin typeface="Arial"/>
                <a:cs typeface="Arial"/>
                <a:hlinkClick r:id="rId2"/>
              </a:rPr>
              <a:t>tic.co/downloads/kiban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 and 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download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ZIP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TAR.GZ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distribution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platform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 you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on.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Extract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change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directory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top-level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extracted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folder.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Run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bin/kibana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 bin/kibana.bat.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Open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http://localhost:5601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your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favorite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browser.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969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JSON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71421"/>
            <a:ext cx="67754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simple </a:t>
            </a:r>
            <a:r>
              <a:rPr sz="2400" spc="-5" dirty="0">
                <a:latin typeface="Arial"/>
                <a:cs typeface="Arial"/>
              </a:rPr>
              <a:t>usage of </a:t>
            </a:r>
            <a:r>
              <a:rPr sz="2400" dirty="0">
                <a:latin typeface="Arial"/>
                <a:cs typeface="Arial"/>
              </a:rPr>
              <a:t>a JSON codec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5" dirty="0">
                <a:latin typeface="Arial"/>
                <a:cs typeface="Arial"/>
              </a:rPr>
              <a:t>is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input{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stdin{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codec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"json"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000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Rubydebug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27582"/>
            <a:ext cx="7604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codec </a:t>
            </a:r>
            <a:r>
              <a:rPr sz="2400" spc="-5" dirty="0">
                <a:latin typeface="Arial"/>
                <a:cs typeface="Arial"/>
              </a:rPr>
              <a:t>will output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Logstash event data using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Ruby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Awesome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Print</a:t>
            </a:r>
            <a:r>
              <a:rPr sz="2400" spc="-10" dirty="0">
                <a:latin typeface="Arial"/>
                <a:cs typeface="Arial"/>
              </a:rPr>
              <a:t> library.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simple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" dirty="0">
                <a:latin typeface="Arial"/>
                <a:cs typeface="Arial"/>
              </a:rPr>
              <a:t> codec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output{</a:t>
            </a:r>
            <a:endParaRPr sz="2400" dirty="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stdout{</a:t>
            </a:r>
            <a:endParaRPr sz="2400" dirty="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codec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"rubydebug"</a:t>
            </a:r>
            <a:endParaRPr sz="2400" dirty="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312801"/>
            <a:ext cx="609346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0" dirty="0">
                <a:latin typeface="Palatino Linotype"/>
                <a:cs typeface="Palatino Linotype"/>
              </a:rPr>
              <a:t>Filter Plugins: </a:t>
            </a:r>
            <a:r>
              <a:rPr sz="3000" b="0" dirty="0">
                <a:latin typeface="Palatino Linotype"/>
                <a:cs typeface="Palatino Linotype"/>
              </a:rPr>
              <a:t>Ingest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node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25105" cy="335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4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Prior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5.0,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wanted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preprocess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 </a:t>
            </a:r>
            <a:r>
              <a:rPr sz="2400" spc="-10" dirty="0">
                <a:latin typeface="Arial"/>
                <a:cs typeface="Arial"/>
              </a:rPr>
              <a:t>indexing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only way was </a:t>
            </a:r>
            <a:r>
              <a:rPr sz="2400" dirty="0">
                <a:latin typeface="Arial"/>
                <a:cs typeface="Arial"/>
              </a:rPr>
              <a:t>to make </a:t>
            </a:r>
            <a:r>
              <a:rPr sz="2400" spc="-5" dirty="0">
                <a:latin typeface="Arial"/>
                <a:cs typeface="Arial"/>
              </a:rPr>
              <a:t>use of Logstash or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preprocess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programmatically/manually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them to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lacked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ability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preprocess/transform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documents,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documents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 they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were.</a:t>
            </a:r>
            <a:r>
              <a:rPr lang="en-US" sz="2400" spc="-5" dirty="0">
                <a:latin typeface="Arial"/>
                <a:cs typeface="Arial"/>
              </a:rPr>
              <a:t>  ((PRE-Processing!! Before it gets indexed))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9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Ingest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node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50441"/>
            <a:ext cx="73342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master,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ingest enabled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master</a:t>
            </a:r>
            <a:r>
              <a:rPr sz="2400" spc="-10" dirty="0">
                <a:latin typeface="Arial"/>
                <a:cs typeface="Arial"/>
              </a:rPr>
              <a:t> node,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node,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ingest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node).</a:t>
            </a:r>
            <a:endParaRPr sz="2400">
              <a:latin typeface="Arial"/>
              <a:cs typeface="Arial"/>
            </a:endParaRPr>
          </a:p>
          <a:p>
            <a:pPr marL="355600" marR="234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disable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ingest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configure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elasticsearch.yml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node.ingest: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false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9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Ingest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node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4573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preprocess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 before </a:t>
            </a:r>
            <a:r>
              <a:rPr sz="2400" spc="-10" dirty="0">
                <a:latin typeface="Arial"/>
                <a:cs typeface="Arial"/>
              </a:rPr>
              <a:t>indexing,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must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(which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sequences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steps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processors</a:t>
            </a:r>
            <a:r>
              <a:rPr sz="2400" dirty="0">
                <a:latin typeface="Arial"/>
                <a:cs typeface="Arial"/>
              </a:rPr>
              <a:t> for transforming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incoming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document).</a:t>
            </a:r>
            <a:endParaRPr sz="2400">
              <a:latin typeface="Arial"/>
              <a:cs typeface="Arial"/>
            </a:endParaRPr>
          </a:p>
          <a:p>
            <a:pPr marL="355600" marR="107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pipeline,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simply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pipeline </a:t>
            </a:r>
            <a:r>
              <a:rPr sz="2400" spc="-5" dirty="0">
                <a:latin typeface="Arial"/>
                <a:cs typeface="Arial"/>
              </a:rPr>
              <a:t> parameter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bulk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ingest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use: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my_index/my_type?pipeline=my_pipeline_id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{"key":"value"}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6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Defining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7102"/>
            <a:ext cx="78251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processors.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processor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" dirty="0">
                <a:latin typeface="Arial"/>
                <a:cs typeface="Arial"/>
              </a:rPr>
              <a:t> way.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632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processor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executed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 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consists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 </a:t>
            </a:r>
            <a:r>
              <a:rPr sz="2400" spc="-5" dirty="0">
                <a:latin typeface="Arial"/>
                <a:cs typeface="Arial"/>
              </a:rPr>
              <a:t>main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processors.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6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Defining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66522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typical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pipeline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{"description":"...","processors":[...]}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8840" y="3506723"/>
            <a:ext cx="3185160" cy="698500"/>
          </a:xfrm>
          <a:custGeom>
            <a:avLst/>
            <a:gdLst/>
            <a:ahLst/>
            <a:cxnLst/>
            <a:rect l="l" t="t" r="r" b="b"/>
            <a:pathLst>
              <a:path w="3185159" h="698500">
                <a:moveTo>
                  <a:pt x="3185160" y="0"/>
                </a:moveTo>
                <a:lnTo>
                  <a:pt x="0" y="0"/>
                </a:lnTo>
                <a:lnTo>
                  <a:pt x="0" y="697991"/>
                </a:lnTo>
                <a:lnTo>
                  <a:pt x="3185160" y="697991"/>
                </a:lnTo>
                <a:lnTo>
                  <a:pt x="318516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33921" y="3590340"/>
            <a:ext cx="28327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Palatino Linotype"/>
                <a:cs typeface="Palatino Linotype"/>
              </a:rPr>
              <a:t>Put</a:t>
            </a:r>
            <a:r>
              <a:rPr sz="30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pipeline</a:t>
            </a:r>
            <a:r>
              <a:rPr sz="30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API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58038"/>
            <a:ext cx="7747000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730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 look at an example. </a:t>
            </a:r>
            <a:r>
              <a:rPr sz="2000" dirty="0">
                <a:latin typeface="Arial"/>
                <a:cs typeface="Arial"/>
              </a:rPr>
              <a:t>As we can see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the following code, </a:t>
            </a:r>
            <a:r>
              <a:rPr sz="2000" spc="-5" dirty="0">
                <a:latin typeface="Arial"/>
                <a:cs typeface="Arial"/>
              </a:rPr>
              <a:t>we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 defined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new pipeline named </a:t>
            </a:r>
            <a:r>
              <a:rPr sz="2000" dirty="0">
                <a:latin typeface="Arial"/>
                <a:cs typeface="Arial"/>
              </a:rPr>
              <a:t>firstpipeline, </a:t>
            </a:r>
            <a:r>
              <a:rPr sz="2000" spc="-5" dirty="0">
                <a:latin typeface="Arial"/>
                <a:cs typeface="Arial"/>
              </a:rPr>
              <a:t>which converts </a:t>
            </a:r>
            <a:r>
              <a:rPr sz="2000" dirty="0">
                <a:latin typeface="Arial"/>
                <a:cs typeface="Arial"/>
              </a:rPr>
              <a:t> 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</a:t>
            </a:r>
            <a:r>
              <a:rPr sz="2000" spc="-5" dirty="0">
                <a:latin typeface="Arial"/>
                <a:cs typeface="Arial"/>
              </a:rPr>
              <a:t> present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message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into </a:t>
            </a:r>
            <a:r>
              <a:rPr sz="2000" dirty="0">
                <a:latin typeface="Arial"/>
                <a:cs typeface="Arial"/>
              </a:rPr>
              <a:t>upper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curl -X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0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http://localhost:9200/_ingest/pipeline/firstpipeline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-d</a:t>
            </a:r>
            <a:r>
              <a:rPr sz="20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'{</a:t>
            </a:r>
            <a:endParaRPr sz="2000">
              <a:latin typeface="Arial"/>
              <a:cs typeface="Arial"/>
            </a:endParaRPr>
          </a:p>
          <a:p>
            <a:pPr marL="152400" marR="508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"description"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"uppercase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incoming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value</a:t>
            </a:r>
            <a:r>
              <a:rPr sz="20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the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message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field",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"processors"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72135" marR="5165725" indent="-1403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"uppercase" 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"field":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"message"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709" y="3411423"/>
            <a:ext cx="1111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501" y="3716832"/>
            <a:ext cx="1104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304" y="4021632"/>
            <a:ext cx="23685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}'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6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Defining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224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3345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39420" algn="l"/>
                <a:tab pos="440055" algn="l"/>
              </a:tabLst>
            </a:pPr>
            <a:r>
              <a:rPr dirty="0"/>
              <a:t>	</a:t>
            </a: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example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code,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created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new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secondpipeline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converts the </a:t>
            </a:r>
            <a:r>
              <a:rPr sz="2400" spc="-5" dirty="0">
                <a:latin typeface="Arial"/>
                <a:cs typeface="Arial"/>
              </a:rPr>
              <a:t>uppercase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 in</a:t>
            </a:r>
            <a:r>
              <a:rPr sz="2400" dirty="0">
                <a:latin typeface="Arial"/>
                <a:cs typeface="Arial"/>
              </a:rPr>
              <a:t> the message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renames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message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data.</a:t>
            </a:r>
            <a:endParaRPr sz="2400" dirty="0">
              <a:latin typeface="Arial"/>
              <a:cs typeface="Arial"/>
            </a:endParaRPr>
          </a:p>
          <a:p>
            <a:pPr marL="355600" marR="54038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creates a </a:t>
            </a:r>
            <a:r>
              <a:rPr sz="2400" spc="-5" dirty="0">
                <a:latin typeface="Arial"/>
                <a:cs typeface="Arial"/>
              </a:rPr>
              <a:t>new </a:t>
            </a:r>
            <a:r>
              <a:rPr sz="2400" dirty="0">
                <a:latin typeface="Arial"/>
                <a:cs typeface="Arial"/>
              </a:rPr>
              <a:t>field </a:t>
            </a:r>
            <a:r>
              <a:rPr sz="2400" spc="-5" dirty="0">
                <a:latin typeface="Arial"/>
                <a:cs typeface="Arial"/>
              </a:rPr>
              <a:t>named label 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testlabel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ets/5_11.txt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67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Defining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319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95221"/>
            <a:ext cx="782065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575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make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second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document: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PUT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'http://localhost:9200/myindex/mytpe/1?pipeline=secondpi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peline'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'content-type: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r>
              <a:rPr sz="2400" spc="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'{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"message":"elk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is awesome"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96746"/>
            <a:ext cx="7484109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038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this lesson, we </a:t>
            </a:r>
            <a:r>
              <a:rPr sz="2400" dirty="0">
                <a:latin typeface="Arial"/>
                <a:cs typeface="Arial"/>
              </a:rPr>
              <a:t>started </a:t>
            </a:r>
            <a:r>
              <a:rPr sz="2400" spc="-5" dirty="0">
                <a:latin typeface="Arial"/>
                <a:cs typeface="Arial"/>
              </a:rPr>
              <a:t>by understanding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motivations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various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technologies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NoSQL stores.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strengths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Stack.</a:t>
            </a:r>
            <a:endParaRPr sz="2400">
              <a:latin typeface="Arial"/>
              <a:cs typeface="Arial"/>
            </a:endParaRPr>
          </a:p>
          <a:p>
            <a:pPr marL="355600" marR="123189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 then </a:t>
            </a:r>
            <a:r>
              <a:rPr sz="2400" spc="-5" dirty="0">
                <a:latin typeface="Arial"/>
                <a:cs typeface="Arial"/>
              </a:rPr>
              <a:t>looked at </a:t>
            </a:r>
            <a:r>
              <a:rPr sz="2400" dirty="0">
                <a:latin typeface="Arial"/>
                <a:cs typeface="Arial"/>
              </a:rPr>
              <a:t>the rest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components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they</a:t>
            </a:r>
            <a:r>
              <a:rPr sz="2400" spc="-5" dirty="0">
                <a:latin typeface="Arial"/>
                <a:cs typeface="Arial"/>
              </a:rPr>
              <a:t> fit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ecosystem.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1805" y="1226460"/>
            <a:ext cx="679450" cy="7359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32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0505"/>
            <a:ext cx="7737475" cy="459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  <a:tab pos="1548130" algn="l"/>
                <a:tab pos="6016625" algn="l"/>
              </a:tabLst>
            </a:pPr>
            <a:r>
              <a:rPr sz="2000" spc="-5" dirty="0">
                <a:latin typeface="Arial"/>
                <a:cs typeface="Arial"/>
              </a:rPr>
              <a:t>Let's </a:t>
            </a:r>
            <a:r>
              <a:rPr sz="2000" dirty="0">
                <a:latin typeface="Arial"/>
                <a:cs typeface="Arial"/>
              </a:rPr>
              <a:t>retrieve the same document and </a:t>
            </a:r>
            <a:r>
              <a:rPr sz="2000" spc="-5" dirty="0">
                <a:latin typeface="Arial"/>
                <a:cs typeface="Arial"/>
              </a:rPr>
              <a:t>validate the transformation: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curl -X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GET	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http://localhost:9200/myindex/mytpe/1	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-H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'content-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type: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Response: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"_index":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"myindex",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"_type":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"mytpe",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"_id":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"1",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"_version":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"found":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true,</a:t>
            </a:r>
            <a:endParaRPr sz="2000">
              <a:latin typeface="Arial"/>
              <a:cs typeface="Arial"/>
            </a:endParaRPr>
          </a:p>
          <a:p>
            <a:pPr marL="12700" marR="5659120" indent="2787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"_source":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"label":</a:t>
            </a:r>
            <a:r>
              <a:rPr sz="20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"testlabel",</a:t>
            </a:r>
            <a:endParaRPr sz="2000">
              <a:latin typeface="Arial"/>
              <a:cs typeface="Arial"/>
            </a:endParaRPr>
          </a:p>
          <a:p>
            <a:pPr marL="5721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"data":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"ELK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AWESOME"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320</a:t>
            </a:fld>
            <a:endParaRPr spc="-10" dirty="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844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Get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27582"/>
            <a:ext cx="770000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API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retrieve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definition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existing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pipeline.</a:t>
            </a:r>
            <a:endParaRPr sz="2400">
              <a:latin typeface="Arial"/>
              <a:cs typeface="Arial"/>
            </a:endParaRPr>
          </a:p>
          <a:p>
            <a:pPr marL="355600" marR="66421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API, </a:t>
            </a:r>
            <a:r>
              <a:rPr sz="2400" dirty="0">
                <a:latin typeface="Arial"/>
                <a:cs typeface="Arial"/>
              </a:rPr>
              <a:t>you can find the </a:t>
            </a:r>
            <a:r>
              <a:rPr sz="2400" spc="-5" dirty="0">
                <a:latin typeface="Arial"/>
                <a:cs typeface="Arial"/>
              </a:rPr>
              <a:t>details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definition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find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definitions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definition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 marR="6610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 GET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http://localhost:9200/_ingest/pipeline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-H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844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Get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073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8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 the </a:t>
            </a:r>
            <a:r>
              <a:rPr sz="2400" spc="-5" dirty="0">
                <a:latin typeface="Arial"/>
                <a:cs typeface="Arial"/>
              </a:rPr>
              <a:t>definition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existing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finding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definition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secondpipeline: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36195">
              <a:lnSpc>
                <a:spcPct val="100000"/>
              </a:lnSpc>
              <a:spcBef>
                <a:spcPts val="5"/>
              </a:spcBef>
              <a:tabLst>
                <a:tab pos="7240905" algn="l"/>
              </a:tabLst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 GET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//loca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host:9200/_i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gest/pipe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ine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/second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ip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lin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	-H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325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Delete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pipeline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API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2650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3812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ID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wildcard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deleting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pipeline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firstpipeline: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187325">
              <a:lnSpc>
                <a:spcPct val="100000"/>
              </a:lnSpc>
              <a:spcBef>
                <a:spcPts val="5"/>
              </a:spcBef>
              <a:tabLst>
                <a:tab pos="6746875" algn="l"/>
              </a:tabLst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DELETE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//loca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host:9200/_i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gest/pipe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ine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/firs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lin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	-H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911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8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laid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foundations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walked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through </a:t>
            </a:r>
            <a:r>
              <a:rPr sz="2400" dirty="0">
                <a:latin typeface="Arial"/>
                <a:cs typeface="Arial"/>
              </a:rPr>
              <a:t>the steps to </a:t>
            </a:r>
            <a:r>
              <a:rPr sz="2400" spc="-5" dirty="0">
                <a:latin typeface="Arial"/>
                <a:cs typeface="Arial"/>
              </a:rPr>
              <a:t>install 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pipelines,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studied </a:t>
            </a:r>
            <a:r>
              <a:rPr sz="2400" spc="-5" dirty="0">
                <a:latin typeface="Arial"/>
                <a:cs typeface="Arial"/>
              </a:rPr>
              <a:t>Logstash's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ingest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dirty="0">
                <a:latin typeface="Arial"/>
                <a:cs typeface="Arial"/>
              </a:rPr>
              <a:t> that </a:t>
            </a:r>
            <a:r>
              <a:rPr sz="2400" spc="-10" dirty="0">
                <a:latin typeface="Arial"/>
                <a:cs typeface="Arial"/>
              </a:rPr>
              <a:t>was </a:t>
            </a:r>
            <a:r>
              <a:rPr sz="2400" spc="-5" dirty="0">
                <a:latin typeface="Arial"/>
                <a:cs typeface="Arial"/>
              </a:rPr>
              <a:t> introduced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5.x,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instead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dedicated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setup.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1805" y="2610252"/>
            <a:ext cx="679450" cy="7359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324</a:t>
            </a:fld>
            <a:endParaRPr spc="-10" dirty="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911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8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laid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foundations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walked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through </a:t>
            </a:r>
            <a:r>
              <a:rPr sz="2400" dirty="0">
                <a:latin typeface="Arial"/>
                <a:cs typeface="Arial"/>
              </a:rPr>
              <a:t>the steps to </a:t>
            </a:r>
            <a:r>
              <a:rPr sz="2400" spc="-5" dirty="0">
                <a:latin typeface="Arial"/>
                <a:cs typeface="Arial"/>
              </a:rPr>
              <a:t>install 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pipelines,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studied </a:t>
            </a:r>
            <a:r>
              <a:rPr sz="2400" spc="-5" dirty="0">
                <a:latin typeface="Arial"/>
                <a:cs typeface="Arial"/>
              </a:rPr>
              <a:t>Logstash's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ingest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dirty="0">
                <a:latin typeface="Arial"/>
                <a:cs typeface="Arial"/>
              </a:rPr>
              <a:t> that </a:t>
            </a:r>
            <a:r>
              <a:rPr sz="2400" spc="-10" dirty="0">
                <a:latin typeface="Arial"/>
                <a:cs typeface="Arial"/>
              </a:rPr>
              <a:t>was </a:t>
            </a:r>
            <a:r>
              <a:rPr sz="2400" spc="-5" dirty="0">
                <a:latin typeface="Arial"/>
                <a:cs typeface="Arial"/>
              </a:rPr>
              <a:t> introduced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5.x,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instead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dedicated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setup.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1805" y="2610252"/>
            <a:ext cx="679450" cy="7359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325</a:t>
            </a:fld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31339829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5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326</a:t>
            </a:fld>
            <a:endParaRPr spc="-10" dirty="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2145" y="1222629"/>
            <a:ext cx="84531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8180" marR="5080" indent="-1936114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3760470" algn="l"/>
              </a:tabLst>
            </a:pPr>
            <a:r>
              <a:rPr dirty="0"/>
              <a:t>6.	Building	</a:t>
            </a:r>
            <a:r>
              <a:rPr spc="-5" dirty="0"/>
              <a:t>Data</a:t>
            </a:r>
            <a:r>
              <a:rPr spc="-100" dirty="0"/>
              <a:t> </a:t>
            </a:r>
            <a:r>
              <a:rPr dirty="0"/>
              <a:t>Pipelines </a:t>
            </a:r>
            <a:r>
              <a:rPr spc="-1485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dirty="0"/>
              <a:t>Logstash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497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Building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Pipelines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with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40941"/>
            <a:ext cx="73723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this 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Parsing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enriching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 Beats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platform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Installing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configuring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Filebeats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168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Parsing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5" dirty="0">
                <a:latin typeface="Palatino Linotype"/>
                <a:cs typeface="Palatino Linotype"/>
              </a:rPr>
              <a:t> enriching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logs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329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7889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288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analysis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easier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meaningful/deeper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rather</a:t>
            </a:r>
            <a:r>
              <a:rPr sz="2400" spc="-5" dirty="0">
                <a:latin typeface="Arial"/>
                <a:cs typeface="Arial"/>
              </a:rPr>
              <a:t> than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 </a:t>
            </a:r>
            <a:r>
              <a:rPr sz="2400" spc="-10" dirty="0">
                <a:latin typeface="Arial"/>
                <a:cs typeface="Arial"/>
              </a:rPr>
              <a:t>analysis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unstructured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Most </a:t>
            </a:r>
            <a:r>
              <a:rPr sz="2400" spc="-5" dirty="0">
                <a:latin typeface="Arial"/>
                <a:cs typeface="Arial"/>
              </a:rPr>
              <a:t>analysis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tools</a:t>
            </a:r>
            <a:r>
              <a:rPr sz="2400" spc="-5" dirty="0">
                <a:latin typeface="Arial"/>
                <a:cs typeface="Arial"/>
              </a:rPr>
              <a:t> depend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</a:t>
            </a:r>
            <a:r>
              <a:rPr sz="2400" spc="-10" dirty="0">
                <a:latin typeface="Arial"/>
                <a:cs typeface="Arial"/>
              </a:rPr>
              <a:t> Kibana,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analysis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effectively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right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1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33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168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Parsing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5" dirty="0">
                <a:latin typeface="Palatino Linotype"/>
                <a:cs typeface="Palatino Linotype"/>
              </a:rPr>
              <a:t> enriching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logs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Logstash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84147"/>
            <a:ext cx="7550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typically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made</a:t>
            </a:r>
            <a:r>
              <a:rPr sz="2400" spc="-5" dirty="0">
                <a:latin typeface="Arial"/>
                <a:cs typeface="Arial"/>
              </a:rPr>
              <a:t> 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5" dirty="0">
                <a:latin typeface="Arial"/>
                <a:cs typeface="Arial"/>
              </a:rPr>
              <a:t> parts,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logdata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timestamp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+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28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Filter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466" y="1431416"/>
            <a:ext cx="524891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969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filter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5" dirty="0">
                <a:latin typeface="Arial"/>
                <a:cs typeface="Arial"/>
              </a:rPr>
              <a:t>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perform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transformations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 dirty="0">
              <a:latin typeface="Arial"/>
              <a:cs typeface="Arial"/>
            </a:endParaRPr>
          </a:p>
          <a:p>
            <a:pPr marL="355600" marR="736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10" dirty="0">
                <a:latin typeface="Arial"/>
                <a:cs typeface="Arial"/>
              </a:rPr>
              <a:t>allows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b="1" dirty="0">
                <a:latin typeface="Arial"/>
                <a:cs typeface="Arial"/>
              </a:rPr>
              <a:t>combine </a:t>
            </a:r>
            <a:r>
              <a:rPr sz="2400" b="1" spc="-5" dirty="0">
                <a:latin typeface="Arial"/>
                <a:cs typeface="Arial"/>
              </a:rPr>
              <a:t>one or </a:t>
            </a:r>
            <a:r>
              <a:rPr sz="2400" b="1" dirty="0">
                <a:latin typeface="Arial"/>
                <a:cs typeface="Arial"/>
              </a:rPr>
              <a:t>more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plugins,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order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 dirty="0">
              <a:latin typeface="Arial"/>
              <a:cs typeface="Arial"/>
            </a:endParaRPr>
          </a:p>
          <a:p>
            <a:pPr marL="355600" marR="71247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defines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transformed.</a:t>
            </a: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 filter </a:t>
            </a:r>
            <a:r>
              <a:rPr sz="2400" spc="-5" dirty="0">
                <a:latin typeface="Arial"/>
                <a:cs typeface="Arial"/>
              </a:rPr>
              <a:t>section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Logstash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477" y="990495"/>
            <a:ext cx="1636860" cy="343086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331</a:t>
            </a:fld>
            <a:endParaRPr spc="-10" dirty="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71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CSV</a:t>
            </a:r>
            <a:r>
              <a:rPr sz="3000" b="0" spc="-9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57047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filter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useful for parsing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.csv files.</a:t>
            </a:r>
            <a:endParaRPr sz="2200">
              <a:latin typeface="Arial"/>
              <a:cs typeface="Arial"/>
            </a:endParaRPr>
          </a:p>
          <a:p>
            <a:pPr marL="355600" marR="488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plugin </a:t>
            </a:r>
            <a:r>
              <a:rPr sz="2200" dirty="0">
                <a:latin typeface="Arial"/>
                <a:cs typeface="Arial"/>
              </a:rPr>
              <a:t>takes </a:t>
            </a:r>
            <a:r>
              <a:rPr sz="2200" spc="-5" dirty="0">
                <a:latin typeface="Arial"/>
                <a:cs typeface="Arial"/>
              </a:rPr>
              <a:t>an </a:t>
            </a:r>
            <a:r>
              <a:rPr sz="2200" spc="-10" dirty="0">
                <a:latin typeface="Arial"/>
                <a:cs typeface="Arial"/>
              </a:rPr>
              <a:t>event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containing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CSV</a:t>
            </a:r>
            <a:r>
              <a:rPr sz="2200" spc="-5" dirty="0">
                <a:latin typeface="Arial"/>
                <a:cs typeface="Arial"/>
              </a:rPr>
              <a:t> data,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parses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it,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stores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individual fields.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Let's</a:t>
            </a:r>
            <a:r>
              <a:rPr sz="2200" dirty="0">
                <a:latin typeface="Arial"/>
                <a:cs typeface="Arial"/>
              </a:rPr>
              <a:t> take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some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sample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 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CSV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r>
              <a:rPr sz="2200" spc="-5" dirty="0">
                <a:latin typeface="Arial"/>
                <a:cs typeface="Arial"/>
              </a:rPr>
              <a:t> 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parse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it.</a:t>
            </a:r>
            <a:endParaRPr sz="2200">
              <a:latin typeface="Arial"/>
              <a:cs typeface="Arial"/>
            </a:endParaRPr>
          </a:p>
          <a:p>
            <a:pPr marL="12700" marR="105537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Store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file</a:t>
            </a:r>
            <a:r>
              <a:rPr sz="2200" spc="-10" dirty="0">
                <a:latin typeface="Arial"/>
                <a:cs typeface="Arial"/>
              </a:rPr>
              <a:t> named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users.csv: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FName,LName,Age,Salary,EmailId,Gender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John,Thomas,25,50000,John.Thomas,m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Raj,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Kumar,30,5000,Raj.Kumar,f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Rita,Tony,27,60000,Rita.Tony,m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0"/>
            <a:ext cx="7302500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1600" spc="-5" dirty="0">
                <a:latin typeface="Arial"/>
                <a:cs typeface="Arial"/>
              </a:rPr>
              <a:t>In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doing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so,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you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can let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plugin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know that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needs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detect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column names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automatically,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follows:</a:t>
            </a:r>
            <a:endParaRPr sz="1600">
              <a:latin typeface="Arial"/>
              <a:cs typeface="Arial"/>
            </a:endParaRPr>
          </a:p>
          <a:p>
            <a:pPr marL="12700" marR="605028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#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csv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_f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il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e.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onf 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input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file{</a:t>
            </a:r>
            <a:endParaRPr sz="1600">
              <a:latin typeface="Arial"/>
              <a:cs typeface="Arial"/>
            </a:endParaRPr>
          </a:p>
          <a:p>
            <a:pPr marL="355600" marR="4227195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path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"D:\es\logs\users.csv"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start_position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"beginning"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csv{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autodetect_column_names</a:t>
            </a:r>
            <a:r>
              <a:rPr sz="16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output</a:t>
            </a:r>
            <a:r>
              <a:rPr sz="16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stdout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codec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rubydebug</a:t>
            </a:r>
            <a:endParaRPr sz="1600">
              <a:latin typeface="Arial"/>
              <a:cs typeface="Arial"/>
            </a:endParaRPr>
          </a:p>
          <a:p>
            <a:pPr marL="52641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333</a:t>
            </a:fld>
            <a:endParaRPr spc="-10" dirty="0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138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Mutate</a:t>
            </a:r>
            <a:r>
              <a:rPr sz="3000" b="0" spc="-9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11302" y="1454023"/>
            <a:ext cx="844359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You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perform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general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mutations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fields using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filter.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event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renamed,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converted,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stripped,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modified.</a:t>
            </a:r>
            <a:endParaRPr sz="2200">
              <a:latin typeface="Arial"/>
              <a:cs typeface="Arial"/>
            </a:endParaRPr>
          </a:p>
          <a:p>
            <a:pPr marL="355600" marR="48895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Let's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enhance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csv_file.conf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file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previous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section</a:t>
            </a:r>
            <a:r>
              <a:rPr sz="2200" spc="-10" dirty="0">
                <a:latin typeface="Arial"/>
                <a:cs typeface="Arial"/>
              </a:rPr>
              <a:t> with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mutate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filter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understand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usage.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block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shows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 of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mutate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https://github.com/fenago/elasticsearch/blob/master/snippets/6_1.txt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7494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powerful and often used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parsing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unstructured data into structured data, </a:t>
            </a:r>
            <a:r>
              <a:rPr sz="2400" dirty="0">
                <a:latin typeface="Arial"/>
                <a:cs typeface="Arial"/>
              </a:rPr>
              <a:t>thus making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easily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queryable/filterable.</a:t>
            </a:r>
            <a:endParaRPr sz="2400">
              <a:latin typeface="Arial"/>
              <a:cs typeface="Arial"/>
            </a:endParaRPr>
          </a:p>
          <a:p>
            <a:pPr marL="355600" marR="3759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simple </a:t>
            </a:r>
            <a:r>
              <a:rPr sz="2400" dirty="0">
                <a:latin typeface="Arial"/>
                <a:cs typeface="Arial"/>
              </a:rPr>
              <a:t>terms, Grok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way of </a:t>
            </a:r>
            <a:r>
              <a:rPr sz="2400" dirty="0">
                <a:latin typeface="Arial"/>
                <a:cs typeface="Arial"/>
              </a:rPr>
              <a:t>matching a </a:t>
            </a:r>
            <a:r>
              <a:rPr sz="2400" spc="-5" dirty="0">
                <a:latin typeface="Arial"/>
                <a:cs typeface="Arial"/>
              </a:rPr>
              <a:t>line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pattern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(which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based 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regular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expression)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parts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dedicated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syntax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pattern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%{PATTERN:FIELDNAME}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38096"/>
            <a:ext cx="72631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default, groked 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strings.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cast </a:t>
            </a:r>
            <a:r>
              <a:rPr sz="2400" spc="-5" dirty="0">
                <a:latin typeface="Arial"/>
                <a:cs typeface="Arial"/>
              </a:rPr>
              <a:t>either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float or int values,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%{PATTERN:FIELDNAME:type}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65111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Patterns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consist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label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regex.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example: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USERNAME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[a-zA-Z0-9._-]+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12700" marR="10858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Patterns </a:t>
            </a:r>
            <a:r>
              <a:rPr sz="2400" dirty="0">
                <a:latin typeface="Arial"/>
                <a:cs typeface="Arial"/>
              </a:rPr>
              <a:t>can contain </a:t>
            </a:r>
            <a:r>
              <a:rPr sz="2400" spc="-5" dirty="0">
                <a:latin typeface="Arial"/>
                <a:cs typeface="Arial"/>
              </a:rPr>
              <a:t>other patterns, </a:t>
            </a:r>
            <a:r>
              <a:rPr sz="2400" dirty="0">
                <a:latin typeface="Arial"/>
                <a:cs typeface="Arial"/>
              </a:rPr>
              <a:t>too; for </a:t>
            </a:r>
            <a:r>
              <a:rPr sz="2400" spc="-10" dirty="0">
                <a:latin typeface="Arial"/>
                <a:cs typeface="Arial"/>
              </a:rPr>
              <a:t>example: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HTTPDATE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%{MONTHDAY}/%{MONTH}/%{YEAR}:%{TIME}</a:t>
            </a:r>
            <a:r>
              <a:rPr sz="2400" spc="-1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%{INT}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45716"/>
            <a:ext cx="770318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 </a:t>
            </a:r>
            <a:r>
              <a:rPr sz="2400" spc="-5" dirty="0">
                <a:latin typeface="Arial"/>
                <a:cs typeface="Arial"/>
              </a:rPr>
              <a:t>pattern is not </a:t>
            </a:r>
            <a:r>
              <a:rPr sz="2400" spc="-10" dirty="0">
                <a:latin typeface="Arial"/>
                <a:cs typeface="Arial"/>
              </a:rPr>
              <a:t>available, </a:t>
            </a:r>
            <a:r>
              <a:rPr sz="2400" dirty="0">
                <a:latin typeface="Arial"/>
                <a:cs typeface="Arial"/>
              </a:rPr>
              <a:t>then you can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regular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expression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(?&lt;field_name&gt;regex)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339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161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example, </a:t>
            </a:r>
            <a:r>
              <a:rPr sz="2400" dirty="0">
                <a:latin typeface="Arial"/>
                <a:cs typeface="Arial"/>
              </a:rPr>
              <a:t>regex (?&lt;phone&gt;\d\d\d-\d\d\d-\d\d\d\d)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match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telephone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123-123-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1234,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parsed value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phone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understand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grok better: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ets/6_2.txt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9825" y="1222629"/>
            <a:ext cx="747458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5595" marR="5080" indent="-1573530">
              <a:lnSpc>
                <a:spcPct val="100000"/>
              </a:lnSpc>
              <a:spcBef>
                <a:spcPts val="100"/>
              </a:spcBef>
              <a:tabLst>
                <a:tab pos="774065" algn="l"/>
              </a:tabLst>
            </a:pPr>
            <a:r>
              <a:rPr dirty="0"/>
              <a:t>2.	Getting</a:t>
            </a:r>
            <a:r>
              <a:rPr spc="-50" dirty="0"/>
              <a:t> </a:t>
            </a:r>
            <a:r>
              <a:rPr spc="-5" dirty="0"/>
              <a:t>Started</a:t>
            </a:r>
            <a:r>
              <a:rPr spc="-50" dirty="0"/>
              <a:t> </a:t>
            </a:r>
            <a:r>
              <a:rPr spc="-5" dirty="0"/>
              <a:t>with </a:t>
            </a:r>
            <a:r>
              <a:rPr spc="-1485" dirty="0"/>
              <a:t> </a:t>
            </a:r>
            <a:r>
              <a:rPr spc="-10" dirty="0"/>
              <a:t>Elasticsearch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87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Grok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01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"2017-10-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11T21:50:10.000+00:00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tmi_19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001 this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message"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ets/6_3.txt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202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Date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4161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5" dirty="0">
                <a:latin typeface="Arial"/>
                <a:cs typeface="Arial"/>
              </a:rPr>
              <a:t>is used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parsing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dates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5" dirty="0">
                <a:latin typeface="Arial"/>
                <a:cs typeface="Arial"/>
              </a:rPr>
              <a:t>fields,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5" dirty="0">
                <a:latin typeface="Arial"/>
                <a:cs typeface="Arial"/>
              </a:rPr>
              <a:t>handy and useful when working 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series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8763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Logstash adds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@timestamp </a:t>
            </a:r>
            <a:r>
              <a:rPr sz="2400" dirty="0">
                <a:latin typeface="Arial"/>
                <a:cs typeface="Arial"/>
              </a:rPr>
              <a:t>field for </a:t>
            </a:r>
            <a:r>
              <a:rPr sz="2400" spc="-10" dirty="0">
                <a:latin typeface="Arial"/>
                <a:cs typeface="Arial"/>
              </a:rPr>
              <a:t>each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representing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time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event.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86995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might be interested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actual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timestamp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generated event </a:t>
            </a:r>
            <a:r>
              <a:rPr sz="2400" dirty="0">
                <a:latin typeface="Arial"/>
                <a:cs typeface="Arial"/>
              </a:rPr>
              <a:t>rather </a:t>
            </a:r>
            <a:r>
              <a:rPr sz="2400" spc="-5" dirty="0">
                <a:latin typeface="Arial"/>
                <a:cs typeface="Arial"/>
              </a:rPr>
              <a:t>than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timestamp.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202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Date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527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plugin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date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match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"timestamp",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"dd/MMM/YYYY:HH:mm:ss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Z"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7702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202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Date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75271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671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can keep the </a:t>
            </a:r>
            <a:r>
              <a:rPr sz="2400" spc="-5" dirty="0">
                <a:latin typeface="Arial"/>
                <a:cs typeface="Arial"/>
              </a:rPr>
              <a:t>event time processed by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</a:t>
            </a:r>
            <a:r>
              <a:rPr sz="2400" dirty="0">
                <a:latin typeface="Arial"/>
                <a:cs typeface="Arial"/>
              </a:rPr>
              <a:t> too: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filter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date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match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"timestamp",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"dd/MMM/YYYY:HH:mm:ss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Z"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target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"event_timestamp"</a:t>
            </a:r>
            <a:endParaRPr sz="2400">
              <a:latin typeface="Arial"/>
              <a:cs typeface="Arial"/>
            </a:endParaRPr>
          </a:p>
          <a:p>
            <a:pPr marL="7702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475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Geoip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5715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enrich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log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Given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geographical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address.</a:t>
            </a:r>
            <a:endParaRPr sz="2400">
              <a:latin typeface="Arial"/>
              <a:cs typeface="Arial"/>
            </a:endParaRPr>
          </a:p>
          <a:p>
            <a:pPr marL="355600" marR="12255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geographical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lookup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GeoLite2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City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valid</a:t>
            </a:r>
            <a:r>
              <a:rPr sz="2400" dirty="0">
                <a:latin typeface="Arial"/>
                <a:cs typeface="Arial"/>
              </a:rPr>
              <a:t> IP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populates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>
              <a:latin typeface="Arial"/>
              <a:cs typeface="Arial"/>
            </a:endParaRPr>
          </a:p>
          <a:p>
            <a:pPr marL="355600" marR="1651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GeoLite2 City database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product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Maxmind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CCA-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ShareAlike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4.0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license.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972" y="1182811"/>
            <a:ext cx="7265986" cy="33128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475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Geoip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345</a:t>
            </a:fld>
            <a:endParaRPr spc="-10" dirty="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972" y="1036319"/>
            <a:ext cx="5130800" cy="3657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Useragent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346</a:t>
            </a:fld>
            <a:endParaRPr spc="-10" dirty="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023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Introducing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Beats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4605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Beats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lightweight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agents 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edge</a:t>
            </a:r>
            <a:r>
              <a:rPr sz="2400" dirty="0">
                <a:latin typeface="Arial"/>
                <a:cs typeface="Arial"/>
              </a:rPr>
              <a:t> servers to </a:t>
            </a:r>
            <a:r>
              <a:rPr sz="2400" spc="-5" dirty="0">
                <a:latin typeface="Arial"/>
                <a:cs typeface="Arial"/>
              </a:rPr>
              <a:t>ship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1846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Just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 Elasticsearch,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 Kibana,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Beats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5" dirty="0">
                <a:latin typeface="Arial"/>
                <a:cs typeface="Arial"/>
              </a:rPr>
              <a:t> products</a:t>
            </a:r>
            <a:r>
              <a:rPr sz="2400" dirty="0">
                <a:latin typeface="Arial"/>
                <a:cs typeface="Arial"/>
              </a:rPr>
              <a:t> too.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333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Depending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case,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Beats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configured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ship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Logstash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transform events prior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pushing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422" y="248740"/>
            <a:ext cx="6916906" cy="43701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348</a:t>
            </a:fld>
            <a:endParaRPr spc="-10" dirty="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1038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Beats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by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Elastic.co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62380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take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commonly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Elastic.co.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Filebeat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Metricbeat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Packetbeat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Heartbeat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Winlogbeat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Auditbeat</a:t>
            </a:r>
            <a:endParaRPr sz="2400">
              <a:latin typeface="Arial"/>
              <a:cs typeface="Arial"/>
            </a:endParaRPr>
          </a:p>
          <a:p>
            <a:pPr marL="355600" marR="54991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Journalbeat </a:t>
            </a:r>
            <a:r>
              <a:rPr sz="2400" dirty="0">
                <a:latin typeface="Arial"/>
                <a:cs typeface="Arial"/>
              </a:rPr>
              <a:t> Fu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ction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eat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0" y="1937004"/>
            <a:ext cx="3102864" cy="21473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349</a:t>
            </a:fld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1233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Getting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Started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442465"/>
            <a:ext cx="674179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Kibana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Console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Core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concepts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CRUD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taking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overview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6852" y="1627939"/>
            <a:ext cx="1203371" cy="14172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35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859" y="1003811"/>
            <a:ext cx="5946399" cy="3659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0619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Community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Beats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350</a:t>
            </a:fld>
            <a:endParaRPr spc="-10" dirty="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7255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Logstash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versus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Beats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098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6832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</a:t>
            </a:r>
            <a:r>
              <a:rPr sz="2400" spc="-5" dirty="0">
                <a:latin typeface="Arial"/>
                <a:cs typeface="Arial"/>
              </a:rPr>
              <a:t>reading through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Logstash and Beats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introduction,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confused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whether </a:t>
            </a:r>
            <a:r>
              <a:rPr sz="2400" spc="-5" dirty="0">
                <a:latin typeface="Arial"/>
                <a:cs typeface="Arial"/>
              </a:rPr>
              <a:t> Beats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replacement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Logstash,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difference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between </a:t>
            </a:r>
            <a:r>
              <a:rPr sz="2400" dirty="0">
                <a:latin typeface="Arial"/>
                <a:cs typeface="Arial"/>
              </a:rPr>
              <a:t>them,</a:t>
            </a:r>
            <a:r>
              <a:rPr sz="2400" spc="-5" dirty="0">
                <a:latin typeface="Arial"/>
                <a:cs typeface="Arial"/>
              </a:rPr>
              <a:t> or when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Beats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lightweight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consume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fewer </a:t>
            </a:r>
            <a:r>
              <a:rPr sz="2400" dirty="0">
                <a:latin typeface="Arial"/>
                <a:cs typeface="Arial"/>
              </a:rPr>
              <a:t> resources, </a:t>
            </a:r>
            <a:r>
              <a:rPr sz="2400" spc="-5" dirty="0">
                <a:latin typeface="Arial"/>
                <a:cs typeface="Arial"/>
              </a:rPr>
              <a:t>and hence are installed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edge </a:t>
            </a:r>
            <a:r>
              <a:rPr sz="2400" dirty="0">
                <a:latin typeface="Arial"/>
                <a:cs typeface="Arial"/>
              </a:rPr>
              <a:t>servers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operational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needs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350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</a:t>
            </a:r>
            <a:r>
              <a:rPr sz="3000" b="0" spc="5" dirty="0">
                <a:latin typeface="Palatino Linotype"/>
                <a:cs typeface="Palatino Linotype"/>
              </a:rPr>
              <a:t>e</a:t>
            </a:r>
            <a:r>
              <a:rPr sz="3000" b="0" spc="-5" dirty="0">
                <a:latin typeface="Palatino Linotype"/>
                <a:cs typeface="Palatino Linotype"/>
              </a:rPr>
              <a:t>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48536"/>
            <a:ext cx="755269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210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Filebeat </a:t>
            </a:r>
            <a:r>
              <a:rPr sz="2400" spc="-5" dirty="0">
                <a:latin typeface="Arial"/>
                <a:cs typeface="Arial"/>
              </a:rPr>
              <a:t>is an open </a:t>
            </a:r>
            <a:r>
              <a:rPr sz="2400" dirty="0">
                <a:latin typeface="Arial"/>
                <a:cs typeface="Arial"/>
              </a:rPr>
              <a:t>source, </a:t>
            </a:r>
            <a:r>
              <a:rPr sz="2400" spc="-10" dirty="0">
                <a:latin typeface="Arial"/>
                <a:cs typeface="Arial"/>
              </a:rPr>
              <a:t>lightweight </a:t>
            </a:r>
            <a:r>
              <a:rPr sz="2400" spc="-5" dirty="0">
                <a:latin typeface="Arial"/>
                <a:cs typeface="Arial"/>
              </a:rPr>
              <a:t>log shipping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is installed as an agent </a:t>
            </a:r>
            <a:r>
              <a:rPr sz="2400" dirty="0">
                <a:latin typeface="Arial"/>
                <a:cs typeface="Arial"/>
              </a:rPr>
              <a:t>to ship </a:t>
            </a:r>
            <a:r>
              <a:rPr sz="2400" spc="-5" dirty="0">
                <a:latin typeface="Arial"/>
                <a:cs typeface="Arial"/>
              </a:rPr>
              <a:t>logs 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files.</a:t>
            </a:r>
            <a:endParaRPr sz="2400">
              <a:latin typeface="Arial"/>
              <a:cs typeface="Arial"/>
            </a:endParaRPr>
          </a:p>
          <a:p>
            <a:pPr marL="355600" marR="36195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monitors </a:t>
            </a:r>
            <a:r>
              <a:rPr sz="2400" spc="-5" dirty="0">
                <a:latin typeface="Arial"/>
                <a:cs typeface="Arial"/>
              </a:rPr>
              <a:t>log directories, </a:t>
            </a:r>
            <a:r>
              <a:rPr sz="2400" dirty="0">
                <a:latin typeface="Arial"/>
                <a:cs typeface="Arial"/>
              </a:rPr>
              <a:t>tails the </a:t>
            </a:r>
            <a:r>
              <a:rPr sz="2400" spc="-5" dirty="0">
                <a:latin typeface="Arial"/>
                <a:cs typeface="Arial"/>
              </a:rPr>
              <a:t>files, and </a:t>
            </a:r>
            <a:r>
              <a:rPr sz="2400" dirty="0">
                <a:latin typeface="Arial"/>
                <a:cs typeface="Arial"/>
              </a:rPr>
              <a:t>sends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Redis,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Kafka.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 logs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dirty="0">
                <a:latin typeface="Arial"/>
                <a:cs typeface="Arial"/>
              </a:rPr>
              <a:t> systems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centralized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955" y="1024127"/>
            <a:ext cx="6800088" cy="36713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187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Downloading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Filebeat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353</a:t>
            </a:fld>
            <a:endParaRPr spc="-10" dirty="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8722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Windows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65430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downloaded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extracted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E:&gt;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cd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8722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Windows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8276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159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10" dirty="0">
                <a:latin typeface="Arial"/>
                <a:cs typeface="Arial"/>
              </a:rPr>
              <a:t>Run</a:t>
            </a:r>
            <a:r>
              <a:rPr sz="2200" spc="-5" dirty="0">
                <a:latin typeface="Arial"/>
                <a:cs typeface="Arial"/>
              </a:rPr>
              <a:t> 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 commands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from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PowerShell prompt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install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Filebeat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Windows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service: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PS &gt;cd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PS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E:\filebeat-7.0.0-windows-x86_64&gt;.\install-service-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filebeat.ps1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event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script </a:t>
            </a:r>
            <a:r>
              <a:rPr sz="2200" spc="-5" dirty="0">
                <a:latin typeface="Arial"/>
                <a:cs typeface="Arial"/>
              </a:rPr>
              <a:t>execution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disabled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system,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</a:t>
            </a:r>
            <a:endParaRPr sz="2200">
              <a:latin typeface="Arial"/>
              <a:cs typeface="Arial"/>
            </a:endParaRPr>
          </a:p>
          <a:p>
            <a:pPr marL="12700" marR="177165" indent="3429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will </a:t>
            </a:r>
            <a:r>
              <a:rPr sz="2200" spc="-10" dirty="0">
                <a:latin typeface="Arial"/>
                <a:cs typeface="Arial"/>
              </a:rPr>
              <a:t>have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execution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policy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current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session: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PowerShell.exe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-ExecutionPolicy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UnRestricted</a:t>
            </a:r>
            <a:r>
              <a:rPr sz="22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-File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.\install-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service-filebeat.ps1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32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Linux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72337"/>
            <a:ext cx="781621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Unzip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tar.gz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package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navigate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newly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folder,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$&gt;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tar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-xzf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filebeat-7.0.0-linux-x86_64.tar.gz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$&gt;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cd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filebeat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355600" marR="812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install using dep or </a:t>
            </a:r>
            <a:r>
              <a:rPr sz="2000" dirty="0">
                <a:latin typeface="Arial"/>
                <a:cs typeface="Arial"/>
              </a:rPr>
              <a:t>rpm, </a:t>
            </a:r>
            <a:r>
              <a:rPr sz="2000" spc="-5" dirty="0">
                <a:latin typeface="Arial"/>
                <a:cs typeface="Arial"/>
              </a:rPr>
              <a:t>execute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appropriate </a:t>
            </a:r>
            <a:r>
              <a:rPr sz="2000" dirty="0">
                <a:latin typeface="Arial"/>
                <a:cs typeface="Arial"/>
              </a:rPr>
              <a:t>commands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Terminal: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deb:</a:t>
            </a:r>
            <a:endParaRPr sz="2000">
              <a:latin typeface="Arial"/>
              <a:cs typeface="Arial"/>
            </a:endParaRPr>
          </a:p>
          <a:p>
            <a:pPr marL="12700" marR="4953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curl -L -O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https://artifacts.elastic.co/downloads/beats/filebeat/filebeat-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7.0.0-amd64.deb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sudo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dpkg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-i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filebeat-7.0.0-amd64.deb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32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Linux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8644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rpm: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-L</a:t>
            </a:r>
            <a:r>
              <a:rPr sz="2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https://artifacts.elastic.co/downloads/beats/filebeat/filebeat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-7.0.0-x86_64.rpm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sudo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rpm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-vi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filebeat-7.0.0-x86_64.rpm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139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Architecture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75843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2091689" indent="-342900" algn="r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400" spc="-5" dirty="0">
                <a:latin typeface="Arial"/>
                <a:cs typeface="Arial"/>
              </a:rPr>
              <a:t>Filebeat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made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 components</a:t>
            </a:r>
            <a:endParaRPr sz="2400">
              <a:latin typeface="Arial"/>
              <a:cs typeface="Arial"/>
            </a:endParaRPr>
          </a:p>
          <a:p>
            <a:pPr marR="2108200" algn="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harvesters,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spoolers.</a:t>
            </a:r>
            <a:endParaRPr sz="2400">
              <a:latin typeface="Arial"/>
              <a:cs typeface="Arial"/>
            </a:endParaRPr>
          </a:p>
          <a:p>
            <a:pPr marL="355600" marR="2095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unison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tail </a:t>
            </a:r>
            <a:r>
              <a:rPr sz="2400" spc="-5" dirty="0">
                <a:latin typeface="Arial"/>
                <a:cs typeface="Arial"/>
              </a:rPr>
              <a:t>files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allow </a:t>
            </a:r>
            <a:r>
              <a:rPr sz="2400" dirty="0">
                <a:latin typeface="Arial"/>
                <a:cs typeface="Arial"/>
              </a:rPr>
              <a:t>you to </a:t>
            </a:r>
            <a:r>
              <a:rPr sz="2400" spc="-5" dirty="0">
                <a:latin typeface="Arial"/>
                <a:cs typeface="Arial"/>
              </a:rPr>
              <a:t>send event data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specified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responsible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identifying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list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read</a:t>
            </a:r>
            <a:r>
              <a:rPr sz="2400" spc="-5" dirty="0">
                <a:latin typeface="Arial"/>
                <a:cs typeface="Arial"/>
              </a:rPr>
              <a:t> logs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from.</a:t>
            </a:r>
            <a:endParaRPr sz="2400">
              <a:latin typeface="Arial"/>
              <a:cs typeface="Arial"/>
            </a:endParaRPr>
          </a:p>
          <a:p>
            <a:pPr marL="355600" marR="511809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input is configured with one or </a:t>
            </a:r>
            <a:r>
              <a:rPr sz="2400" dirty="0">
                <a:latin typeface="Arial"/>
                <a:cs typeface="Arial"/>
              </a:rPr>
              <a:t>many file </a:t>
            </a:r>
            <a:r>
              <a:rPr sz="2400" spc="-5" dirty="0">
                <a:latin typeface="Arial"/>
                <a:cs typeface="Arial"/>
              </a:rPr>
              <a:t>paths,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which it </a:t>
            </a:r>
            <a:r>
              <a:rPr sz="2400" spc="-10" dirty="0">
                <a:latin typeface="Arial"/>
                <a:cs typeface="Arial"/>
              </a:rPr>
              <a:t>identifies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files </a:t>
            </a:r>
            <a:r>
              <a:rPr sz="2400" dirty="0">
                <a:latin typeface="Arial"/>
                <a:cs typeface="Arial"/>
              </a:rPr>
              <a:t>to read </a:t>
            </a:r>
            <a:r>
              <a:rPr sz="2400" spc="-5" dirty="0">
                <a:latin typeface="Arial"/>
                <a:cs typeface="Arial"/>
              </a:rPr>
              <a:t>logs from; it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harvester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235" y="36540"/>
            <a:ext cx="5003250" cy="4576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359</a:t>
            </a:fld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2616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Using</a:t>
            </a:r>
            <a:r>
              <a:rPr sz="3200" b="0" spc="-5" dirty="0">
                <a:latin typeface="Palatino Linotype"/>
                <a:cs typeface="Palatino Linotype"/>
              </a:rPr>
              <a:t> 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Kibana</a:t>
            </a:r>
            <a:r>
              <a:rPr sz="3200" b="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Console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UI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36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787" y="1159002"/>
            <a:ext cx="7903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445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Before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start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writing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our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first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queries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interact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 </a:t>
            </a:r>
            <a:r>
              <a:rPr sz="2200" spc="-5" dirty="0">
                <a:latin typeface="Arial"/>
                <a:cs typeface="Arial"/>
              </a:rPr>
              <a:t> Elasticsearch,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should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familiarize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ourselves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very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important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tool: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Kibana</a:t>
            </a:r>
            <a:r>
              <a:rPr sz="2200" spc="-10" dirty="0">
                <a:latin typeface="Arial"/>
                <a:cs typeface="Arial"/>
              </a:rPr>
              <a:t> Console.</a:t>
            </a:r>
            <a:endParaRPr sz="2200">
              <a:latin typeface="Arial"/>
              <a:cs typeface="Arial"/>
            </a:endParaRPr>
          </a:p>
          <a:p>
            <a:pPr marL="355600" marR="56959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important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because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has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very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rich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REST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API,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allowing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you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do</a:t>
            </a:r>
            <a:r>
              <a:rPr sz="2200" spc="-5" dirty="0">
                <a:latin typeface="Arial"/>
                <a:cs typeface="Arial"/>
              </a:rPr>
              <a:t> all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sorts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operations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Kibana Console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has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 editor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spc="-10" dirty="0">
                <a:latin typeface="Arial"/>
                <a:cs typeface="Arial"/>
              </a:rPr>
              <a:t>very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capable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aware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REST </a:t>
            </a:r>
            <a:r>
              <a:rPr sz="2200" spc="-5" dirty="0">
                <a:latin typeface="Arial"/>
                <a:cs typeface="Arial"/>
              </a:rPr>
              <a:t>API.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allows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auto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completion,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formatting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queries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10" dirty="0">
                <a:latin typeface="Arial"/>
                <a:cs typeface="Arial"/>
              </a:rPr>
              <a:t> you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write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them.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Filebeat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60920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filebeat.yml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contains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important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sections: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Filebeat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inputs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Filebeat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template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settings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Filebeat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general/global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options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Kibana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dashboard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settings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Output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configuration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Processors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configuration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Logging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configuration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Filebeat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see </a:t>
            </a: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like.</a:t>
            </a:r>
            <a:endParaRPr sz="2400">
              <a:latin typeface="Arial"/>
              <a:cs typeface="Arial"/>
            </a:endParaRPr>
          </a:p>
          <a:p>
            <a:pPr marL="355600" marR="1365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As</a:t>
            </a:r>
            <a:r>
              <a:rPr sz="2400" spc="-5" dirty="0">
                <a:latin typeface="Arial"/>
                <a:cs typeface="Arial"/>
              </a:rPr>
              <a:t> 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see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when </a:t>
            </a:r>
            <a:r>
              <a:rPr sz="2400" spc="-5" dirty="0">
                <a:latin typeface="Arial"/>
                <a:cs typeface="Arial"/>
              </a:rPr>
              <a:t> Filebeat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started,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dirty="0">
                <a:latin typeface="Arial"/>
                <a:cs typeface="Arial"/>
              </a:rPr>
              <a:t> 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.log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extension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E:\fenago\logs\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path.</a:t>
            </a:r>
            <a:endParaRPr sz="2400">
              <a:latin typeface="Arial"/>
              <a:cs typeface="Arial"/>
            </a:endParaRPr>
          </a:p>
          <a:p>
            <a:pPr marL="355600" marR="59817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ships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log </a:t>
            </a:r>
            <a:r>
              <a:rPr sz="2400" spc="-5" dirty="0">
                <a:latin typeface="Arial"/>
                <a:cs typeface="Arial"/>
              </a:rPr>
              <a:t>entries of each </a:t>
            </a:r>
            <a:r>
              <a:rPr sz="2400" dirty="0">
                <a:latin typeface="Arial"/>
                <a:cs typeface="Arial"/>
              </a:rPr>
              <a:t>file to </a:t>
            </a:r>
            <a:r>
              <a:rPr sz="2400" spc="-5" dirty="0">
                <a:latin typeface="Arial"/>
                <a:cs typeface="Arial"/>
              </a:rPr>
              <a:t>Elasticsearch,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 is configured 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output, and is hosted at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localhost:9200: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ets/6_4.txt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Filebeat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93316"/>
            <a:ext cx="772096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Place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E:\fenago\logs\.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get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Filebeat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ship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logs,</a:t>
            </a:r>
            <a:r>
              <a:rPr sz="2400" spc="-5" dirty="0">
                <a:latin typeface="Arial"/>
                <a:cs typeface="Arial"/>
              </a:rPr>
              <a:t> execute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E:\&gt;filebeat-7.0.0-windows-x86_64&gt;filebeat.exe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[locationOfFilebeat]$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./filebeat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Filebeat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87490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172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validate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Elasticsearch,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ets/6_5.txt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20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inputs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011" y="928116"/>
            <a:ext cx="4765738" cy="3782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5304" y="2252217"/>
            <a:ext cx="2420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364</a:t>
            </a:fld>
            <a:endParaRPr spc="-10" dirty="0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217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general/global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options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58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registry_file: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location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registry</a:t>
            </a:r>
            <a:r>
              <a:rPr sz="2400" spc="-5" dirty="0">
                <a:latin typeface="Arial"/>
                <a:cs typeface="Arial"/>
              </a:rPr>
              <a:t> file,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used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maintain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about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files,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last </a:t>
            </a:r>
            <a:r>
              <a:rPr sz="2400" dirty="0">
                <a:latin typeface="Arial"/>
                <a:cs typeface="Arial"/>
              </a:rPr>
              <a:t>offset read </a:t>
            </a:r>
            <a:r>
              <a:rPr sz="2400" spc="-5" dirty="0">
                <a:latin typeface="Arial"/>
                <a:cs typeface="Arial"/>
              </a:rPr>
              <a:t>and whether </a:t>
            </a:r>
            <a:r>
              <a:rPr sz="2400" dirty="0">
                <a:latin typeface="Arial"/>
                <a:cs typeface="Arial"/>
              </a:rPr>
              <a:t>the read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acknowledged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outputs or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default location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registry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${path.data}/registry: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filebeat.registry_file: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/etc/filebeat/registry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217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general/global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options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43990"/>
            <a:ext cx="7687309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52475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Arial"/>
                <a:cs typeface="Arial"/>
              </a:rPr>
              <a:t>shutdown_timeout:</a:t>
            </a:r>
            <a:r>
              <a:rPr sz="2200" b="1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setting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specifies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how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long </a:t>
            </a:r>
            <a:r>
              <a:rPr sz="2200" spc="-5" dirty="0">
                <a:latin typeface="Arial"/>
                <a:cs typeface="Arial"/>
              </a:rPr>
              <a:t> Filebeat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waits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shutdown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publisher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finish.</a:t>
            </a:r>
            <a:endParaRPr sz="2200">
              <a:latin typeface="Arial"/>
              <a:cs typeface="Arial"/>
            </a:endParaRPr>
          </a:p>
          <a:p>
            <a:pPr marL="355600" marR="1473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This ensures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there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a sudden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shutdown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while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filebeat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middle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sending events,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won't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wait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output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acknowledge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all </a:t>
            </a:r>
            <a:r>
              <a:rPr sz="2200" spc="-10" dirty="0">
                <a:latin typeface="Arial"/>
                <a:cs typeface="Arial"/>
              </a:rPr>
              <a:t>events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before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shuts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down.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Hence, the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filebeat waits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certain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before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 actually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shuts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down: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filebeat.shutdown_timeout: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10s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217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general/global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options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371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latin typeface="Arial"/>
                <a:cs typeface="Arial"/>
              </a:rPr>
              <a:t>registry_flush: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interval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registry </a:t>
            </a:r>
            <a:r>
              <a:rPr sz="2400" spc="-5" dirty="0">
                <a:latin typeface="Arial"/>
                <a:cs typeface="Arial"/>
              </a:rPr>
              <a:t>entries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flushed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disk: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filebeat.registry_flush: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5s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445134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400" b="1" dirty="0">
                <a:latin typeface="Arial"/>
                <a:cs typeface="Arial"/>
              </a:rPr>
              <a:t>name: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name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shipper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publishes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 data.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hostname is used </a:t>
            </a:r>
            <a:r>
              <a:rPr sz="2400" dirty="0">
                <a:latin typeface="Arial"/>
                <a:cs typeface="Arial"/>
              </a:rPr>
              <a:t>for this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field: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name: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"dc1-host1"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217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general/global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options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50417"/>
            <a:ext cx="7720965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Arial"/>
                <a:cs typeface="Arial"/>
              </a:rPr>
              <a:t>tags: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list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tags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included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tags </a:t>
            </a:r>
            <a:r>
              <a:rPr sz="2200" dirty="0">
                <a:latin typeface="Arial"/>
                <a:cs typeface="Arial"/>
              </a:rPr>
              <a:t>field </a:t>
            </a:r>
            <a:r>
              <a:rPr sz="2200" spc="-10" dirty="0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Arial"/>
                <a:cs typeface="Arial"/>
              </a:rPr>
              <a:t>every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event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Filebeat ships.</a:t>
            </a:r>
            <a:endParaRPr sz="2200">
              <a:latin typeface="Arial"/>
              <a:cs typeface="Arial"/>
            </a:endParaRPr>
          </a:p>
          <a:p>
            <a:pPr marL="355600" marR="65913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Tags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make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easy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group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servers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different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logical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properties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aids</a:t>
            </a:r>
            <a:r>
              <a:rPr sz="2200" dirty="0">
                <a:latin typeface="Arial"/>
                <a:cs typeface="Arial"/>
              </a:rPr>
              <a:t> filtering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events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Kibana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 Logstash: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tags: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["staging", "web-tier","dc1"]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Arial"/>
                <a:cs typeface="Arial"/>
              </a:rPr>
              <a:t>max_procs: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maximum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number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CPUs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</a:t>
            </a:r>
            <a:r>
              <a:rPr sz="2200" spc="-10" dirty="0">
                <a:latin typeface="Arial"/>
                <a:cs typeface="Arial"/>
              </a:rPr>
              <a:t>be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executed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simultaneously.</a:t>
            </a:r>
            <a:endParaRPr sz="2200">
              <a:latin typeface="Arial"/>
              <a:cs typeface="Arial"/>
            </a:endParaRPr>
          </a:p>
          <a:p>
            <a:pPr marL="355600" marR="259079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default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number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logical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CPUs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available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system: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max_procs: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369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0382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latin typeface="Arial"/>
                <a:cs typeface="Arial"/>
              </a:rPr>
              <a:t>Elasticsearch: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events directly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965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 </a:t>
            </a:r>
            <a:r>
              <a:rPr sz="2400" spc="-5" dirty="0">
                <a:latin typeface="Arial"/>
                <a:cs typeface="Arial"/>
              </a:rPr>
              <a:t>Elasticsearch output </a:t>
            </a:r>
            <a:r>
              <a:rPr sz="2400" dirty="0">
                <a:latin typeface="Arial"/>
                <a:cs typeface="Arial"/>
              </a:rPr>
              <a:t>configuration </a:t>
            </a:r>
            <a:r>
              <a:rPr sz="2400" spc="-5" dirty="0">
                <a:latin typeface="Arial"/>
                <a:cs typeface="Arial"/>
              </a:rPr>
              <a:t>is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81610" marR="4888230" indent="-16954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rc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["localhost:9200"]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0" y="88392"/>
            <a:ext cx="6888480" cy="46070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37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56856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Elasticsearch is </a:t>
            </a:r>
            <a:r>
              <a:rPr sz="2400" dirty="0">
                <a:latin typeface="Arial"/>
                <a:cs typeface="Arial"/>
              </a:rPr>
              <a:t>secure, then the </a:t>
            </a:r>
            <a:r>
              <a:rPr sz="2400" spc="-5" dirty="0">
                <a:latin typeface="Arial"/>
                <a:cs typeface="Arial"/>
              </a:rPr>
              <a:t>credentials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username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81610" marR="4752975" indent="-169545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rc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 marR="4128135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 ["localhost:9200"]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username: "elasticuser"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password: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"password"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597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ship an event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Elasticsearch ingest node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preprocessed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 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 stored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pipeline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pipleline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output.elasticsearch: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 marR="333438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["localhost:9200"]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pipeline: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"apache_log_pipeline"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08557"/>
            <a:ext cx="75361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logstash: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used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 events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Logstash.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 follows: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output.logstash: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["localhost:5044"]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5050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enable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balancing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events across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hosts,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loadbalance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flag,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true: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output.logstash:</a:t>
            </a:r>
            <a:endParaRPr sz="2400">
              <a:latin typeface="Arial"/>
              <a:cs typeface="Arial"/>
            </a:endParaRPr>
          </a:p>
          <a:p>
            <a:pPr marL="181610" marR="1887220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 ["localhost:5045", "localhost:5046"]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loadbalance: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42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Output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549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console: </a:t>
            </a:r>
            <a:r>
              <a:rPr sz="2400" spc="-5" dirty="0">
                <a:latin typeface="Arial"/>
                <a:cs typeface="Arial"/>
              </a:rPr>
              <a:t>This is 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events </a:t>
            </a:r>
            <a:r>
              <a:rPr sz="2400" dirty="0">
                <a:latin typeface="Arial"/>
                <a:cs typeface="Arial"/>
              </a:rPr>
              <a:t>to stdout.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 are written in </a:t>
            </a:r>
            <a:r>
              <a:rPr sz="2400" dirty="0">
                <a:latin typeface="Arial"/>
                <a:cs typeface="Arial"/>
              </a:rPr>
              <a:t>JSON format. It </a:t>
            </a:r>
            <a:r>
              <a:rPr sz="2400" spc="-5" dirty="0">
                <a:latin typeface="Arial"/>
                <a:cs typeface="Arial"/>
              </a:rPr>
              <a:t>is useful during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debugging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testing.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console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76770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tput.cons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 true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pretty: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435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Logging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16177"/>
            <a:ext cx="52819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529205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logging.level: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debug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logging.to_files: true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logging.files:</a:t>
            </a:r>
            <a:endParaRPr sz="2400">
              <a:latin typeface="Arial"/>
              <a:cs typeface="Arial"/>
            </a:endParaRPr>
          </a:p>
          <a:p>
            <a:pPr marL="96520" marR="2328545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path: C:\logs\filebeat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name: metricbeat.log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keepfiles: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51382"/>
            <a:ext cx="7790180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954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 module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made </a:t>
            </a:r>
            <a:r>
              <a:rPr sz="2000" spc="-5" dirty="0">
                <a:latin typeface="Arial"/>
                <a:cs typeface="Arial"/>
              </a:rPr>
              <a:t>up of one or </a:t>
            </a:r>
            <a:r>
              <a:rPr sz="2000" dirty="0">
                <a:latin typeface="Arial"/>
                <a:cs typeface="Arial"/>
              </a:rPr>
              <a:t>more </a:t>
            </a:r>
            <a:r>
              <a:rPr sz="2000" spc="-5" dirty="0">
                <a:latin typeface="Arial"/>
                <a:cs typeface="Arial"/>
              </a:rPr>
              <a:t>filesets.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fileset is </a:t>
            </a:r>
            <a:r>
              <a:rPr sz="2000" dirty="0">
                <a:latin typeface="Arial"/>
                <a:cs typeface="Arial"/>
              </a:rPr>
              <a:t>made </a:t>
            </a:r>
            <a:r>
              <a:rPr sz="2000" spc="-5" dirty="0">
                <a:latin typeface="Arial"/>
                <a:cs typeface="Arial"/>
              </a:rPr>
              <a:t>up of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following:</a:t>
            </a: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Filebeat </a:t>
            </a:r>
            <a:r>
              <a:rPr sz="2000" spc="-5" dirty="0">
                <a:latin typeface="Arial"/>
                <a:cs typeface="Arial"/>
              </a:rPr>
              <a:t>input configurations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" dirty="0">
                <a:latin typeface="Arial"/>
                <a:cs typeface="Arial"/>
              </a:rPr>
              <a:t>contain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default paths needed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look out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5" dirty="0">
                <a:latin typeface="Arial"/>
                <a:cs typeface="Arial"/>
              </a:rPr>
              <a:t>logs. </a:t>
            </a:r>
            <a:r>
              <a:rPr sz="2000" dirty="0">
                <a:latin typeface="Arial"/>
                <a:cs typeface="Arial"/>
              </a:rPr>
              <a:t>It </a:t>
            </a:r>
            <a:r>
              <a:rPr sz="2000" spc="-5" dirty="0">
                <a:latin typeface="Arial"/>
                <a:cs typeface="Arial"/>
              </a:rPr>
              <a:t>also provides configuration </a:t>
            </a:r>
            <a:r>
              <a:rPr sz="2000" dirty="0">
                <a:latin typeface="Arial"/>
                <a:cs typeface="Arial"/>
              </a:rPr>
              <a:t>for combining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multiline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events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needed.</a:t>
            </a:r>
            <a:endParaRPr sz="2000">
              <a:latin typeface="Arial"/>
              <a:cs typeface="Arial"/>
            </a:endParaRPr>
          </a:p>
          <a:p>
            <a:pPr marL="355600" marR="49657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An Elasticsearch Ingest </a:t>
            </a:r>
            <a:r>
              <a:rPr sz="2000" spc="-5" dirty="0">
                <a:latin typeface="Arial"/>
                <a:cs typeface="Arial"/>
              </a:rPr>
              <a:t>pipeline definition </a:t>
            </a:r>
            <a:r>
              <a:rPr sz="2000" dirty="0">
                <a:latin typeface="Arial"/>
                <a:cs typeface="Arial"/>
              </a:rPr>
              <a:t>to parse </a:t>
            </a:r>
            <a:r>
              <a:rPr sz="2000" spc="-5" dirty="0">
                <a:latin typeface="Arial"/>
                <a:cs typeface="Arial"/>
              </a:rPr>
              <a:t>and enrich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logs.</a:t>
            </a:r>
            <a:endParaRPr sz="2000">
              <a:latin typeface="Arial"/>
              <a:cs typeface="Arial"/>
            </a:endParaRPr>
          </a:p>
          <a:p>
            <a:pPr marL="355600" marR="1879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Elasticsearch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templates,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which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define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definitions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appropriate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mappings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events.</a:t>
            </a:r>
            <a:endParaRPr sz="2000">
              <a:latin typeface="Arial"/>
              <a:cs typeface="Arial"/>
            </a:endParaRPr>
          </a:p>
          <a:p>
            <a:pPr marL="355600" marR="454659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Sample Kibana </a:t>
            </a:r>
            <a:r>
              <a:rPr sz="2000" spc="-5" dirty="0">
                <a:latin typeface="Arial"/>
                <a:cs typeface="Arial"/>
              </a:rPr>
              <a:t>dashboards, which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be </a:t>
            </a:r>
            <a:r>
              <a:rPr sz="2000" dirty="0">
                <a:latin typeface="Arial"/>
                <a:cs typeface="Arial"/>
              </a:rPr>
              <a:t>used for </a:t>
            </a:r>
            <a:r>
              <a:rPr sz="2000" spc="-5" dirty="0">
                <a:latin typeface="Arial"/>
                <a:cs typeface="Arial"/>
              </a:rPr>
              <a:t>visualizing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logs.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Since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module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comes</a:t>
            </a:r>
            <a:r>
              <a:rPr sz="2400" spc="-5" dirty="0">
                <a:latin typeface="Arial"/>
                <a:cs typeface="Arial"/>
              </a:rPr>
              <a:t> 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default </a:t>
            </a:r>
            <a:r>
              <a:rPr sz="2400" spc="-5" dirty="0">
                <a:latin typeface="Arial"/>
                <a:cs typeface="Arial"/>
              </a:rPr>
              <a:t> configuration,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appropriate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7924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redis</a:t>
            </a:r>
            <a:r>
              <a:rPr sz="2400" spc="-5" dirty="0">
                <a:latin typeface="Arial"/>
                <a:cs typeface="Arial"/>
              </a:rPr>
              <a:t> module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ets/6_6.txt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74444"/>
            <a:ext cx="7804784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enable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execute 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enable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command,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passing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more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names: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E:\filebeat-7.0.0-windows-x86_64&gt;filebeat.exe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enable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mysql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[locationOfFileBeat]$./filebeat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enable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mysql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379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85177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4102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disable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disable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command,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passing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one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names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it.</a:t>
            </a:r>
            <a:r>
              <a:rPr sz="2200" spc="-5" dirty="0">
                <a:latin typeface="Arial"/>
                <a:cs typeface="Arial"/>
              </a:rPr>
              <a:t> For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E:\filebeat-7.0.0-windows-x86_64&gt;filebeat.exe</a:t>
            </a:r>
            <a:r>
              <a:rPr sz="2200" spc="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2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disable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mysql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[locationOfFileBeat]$./filebeat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disable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mysql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38684"/>
            <a:ext cx="8077200" cy="43784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38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72336"/>
            <a:ext cx="77927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module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enabled,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load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recommended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writing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dashboards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visualizing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thesetup</a:t>
            </a:r>
            <a:r>
              <a:rPr sz="2400" spc="-5" dirty="0">
                <a:latin typeface="Arial"/>
                <a:cs typeface="Arial"/>
              </a:rPr>
              <a:t> command,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E:\filebeat-7.0.0-windows-x86_64&gt;filebeat.exe</a:t>
            </a:r>
            <a:r>
              <a:rPr sz="24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setup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[locationOfFileBeat]$./filebeat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setup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746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Rather</a:t>
            </a:r>
            <a:r>
              <a:rPr sz="2400" dirty="0">
                <a:latin typeface="Arial"/>
                <a:cs typeface="Arial"/>
              </a:rPr>
              <a:t> than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enabling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modules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-5" dirty="0">
                <a:latin typeface="Arial"/>
                <a:cs typeface="Arial"/>
              </a:rPr>
              <a:t>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command-line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enable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filebeat.yml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itself,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Filebeat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usual: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filebeat.modules: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-module: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nginx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-module: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mysql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0242"/>
            <a:ext cx="691260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configuration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filebeat.modules:</a:t>
            </a:r>
            <a:endParaRPr sz="2400">
              <a:latin typeface="Arial"/>
              <a:cs typeface="Arial"/>
            </a:endParaRPr>
          </a:p>
          <a:p>
            <a:pPr marL="181610" marR="4892675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-module: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nginx </a:t>
            </a:r>
            <a:r>
              <a:rPr sz="2400" spc="-6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access: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var.paths: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["C:\ngnix\access.log*"]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0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Filebeat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modules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95197"/>
            <a:ext cx="633730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command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line, use the following code: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200">
              <a:latin typeface="Arial"/>
              <a:cs typeface="Arial"/>
            </a:endParaRPr>
          </a:p>
          <a:p>
            <a:pPr marL="12700" marR="19177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E:\filebeat-7.0.0-windows-x86_64&gt;filebeat.exe-e-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modules=nginx-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M"nginx.access.var.paths=[C:\ngnix\access.log*]"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[locationOfFileBeat]$./filebeat-e-modules=nginx-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M"nginx.access.var.paths=[\var\ngnix\access.log*]"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7387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this lesson, we </a:t>
            </a:r>
            <a:r>
              <a:rPr sz="2400" dirty="0">
                <a:latin typeface="Arial"/>
                <a:cs typeface="Arial"/>
              </a:rPr>
              <a:t>covered the </a:t>
            </a:r>
            <a:r>
              <a:rPr sz="2400" spc="-5" dirty="0">
                <a:latin typeface="Arial"/>
                <a:cs typeface="Arial"/>
              </a:rPr>
              <a:t>powerful </a:t>
            </a:r>
            <a:r>
              <a:rPr sz="2400" dirty="0">
                <a:latin typeface="Arial"/>
                <a:cs typeface="Arial"/>
              </a:rPr>
              <a:t>filter </a:t>
            </a:r>
            <a:r>
              <a:rPr sz="2400" spc="-5" dirty="0">
                <a:latin typeface="Arial"/>
                <a:cs typeface="Arial"/>
              </a:rPr>
              <a:t>section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Logstash, which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parsing and enriching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events.</a:t>
            </a:r>
            <a:endParaRPr sz="2400">
              <a:latin typeface="Arial"/>
              <a:cs typeface="Arial"/>
            </a:endParaRPr>
          </a:p>
          <a:p>
            <a:pPr marL="355600" marR="6457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have also </a:t>
            </a:r>
            <a:r>
              <a:rPr sz="2400" dirty="0">
                <a:latin typeface="Arial"/>
                <a:cs typeface="Arial"/>
              </a:rPr>
              <a:t>covered some commonly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filter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plugins.</a:t>
            </a:r>
            <a:endParaRPr sz="2400">
              <a:latin typeface="Arial"/>
              <a:cs typeface="Arial"/>
            </a:endParaRPr>
          </a:p>
          <a:p>
            <a:pPr marL="355600" marR="1968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Then, we </a:t>
            </a:r>
            <a:r>
              <a:rPr sz="2400" dirty="0">
                <a:latin typeface="Arial"/>
                <a:cs typeface="Arial"/>
              </a:rPr>
              <a:t>covered the </a:t>
            </a:r>
            <a:r>
              <a:rPr sz="2400" spc="-5" dirty="0">
                <a:latin typeface="Arial"/>
                <a:cs typeface="Arial"/>
              </a:rPr>
              <a:t>Beats </a:t>
            </a:r>
            <a:r>
              <a:rPr sz="2400" dirty="0">
                <a:latin typeface="Arial"/>
                <a:cs typeface="Arial"/>
              </a:rPr>
              <a:t>framework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took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overview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various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Beats, </a:t>
            </a:r>
            <a:r>
              <a:rPr sz="2400" spc="-10" dirty="0">
                <a:latin typeface="Arial"/>
                <a:cs typeface="Arial"/>
              </a:rPr>
              <a:t>including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Filebeat,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Heartbeat,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Packetbeat,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Filebeat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384</a:t>
            </a:fld>
            <a:endParaRPr spc="-10" dirty="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6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385</a:t>
            </a:fld>
            <a:endParaRPr spc="-10" dirty="0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6265" marR="5080" indent="-2667635">
              <a:lnSpc>
                <a:spcPct val="100000"/>
              </a:lnSpc>
              <a:spcBef>
                <a:spcPts val="100"/>
              </a:spcBef>
            </a:pPr>
            <a:r>
              <a:rPr dirty="0"/>
              <a:t>7.</a:t>
            </a:r>
            <a:r>
              <a:rPr spc="-130" dirty="0"/>
              <a:t> </a:t>
            </a:r>
            <a:r>
              <a:rPr spc="-25" dirty="0"/>
              <a:t>Visualizing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20" dirty="0"/>
              <a:t> </a:t>
            </a:r>
            <a:r>
              <a:rPr spc="-5" dirty="0"/>
              <a:t>with </a:t>
            </a:r>
            <a:r>
              <a:rPr spc="-1485" dirty="0"/>
              <a:t> </a:t>
            </a:r>
            <a:r>
              <a:rPr dirty="0"/>
              <a:t>Kibana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12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Visualizing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with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Kibana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641604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dirty="0">
                <a:latin typeface="Arial"/>
                <a:cs typeface="Arial"/>
              </a:rPr>
              <a:t> 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Downloading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Preparing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Timelion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9132" y="2631948"/>
            <a:ext cx="2581656" cy="17708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387</a:t>
            </a:fld>
            <a:endParaRPr spc="-10" dirty="0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8847" y="1126236"/>
            <a:ext cx="4277867" cy="33223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064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Downloading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Kibana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355193" y="1812417"/>
            <a:ext cx="3970654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Navigate</a:t>
            </a:r>
            <a:endParaRPr sz="20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to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https:/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  <a:hlinkClick r:id="rId3"/>
              </a:rPr>
              <a:t>/www.elastic.co/downlo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ads/kibana-oss </a:t>
            </a:r>
            <a:r>
              <a:rPr sz="2000" spc="-5" dirty="0">
                <a:latin typeface="Arial"/>
                <a:cs typeface="Arial"/>
              </a:rPr>
              <a:t>and, depending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on </a:t>
            </a:r>
            <a:r>
              <a:rPr sz="2000" dirty="0">
                <a:latin typeface="Arial"/>
                <a:cs typeface="Arial"/>
              </a:rPr>
              <a:t>your </a:t>
            </a:r>
            <a:r>
              <a:rPr sz="2000" spc="-5" dirty="0">
                <a:latin typeface="Arial"/>
                <a:cs typeface="Arial"/>
              </a:rPr>
              <a:t>operating </a:t>
            </a:r>
            <a:r>
              <a:rPr sz="2000" dirty="0">
                <a:latin typeface="Arial"/>
                <a:cs typeface="Arial"/>
              </a:rPr>
              <a:t>system,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download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ZIP/TAR file, as </a:t>
            </a:r>
            <a:r>
              <a:rPr sz="2000" dirty="0">
                <a:latin typeface="Arial"/>
                <a:cs typeface="Arial"/>
              </a:rPr>
              <a:t> shown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dirty="0">
                <a:latin typeface="Arial"/>
                <a:cs typeface="Arial"/>
              </a:rPr>
              <a:t>following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screenshot: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8722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Windows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389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457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downloaded </a:t>
            </a:r>
            <a:r>
              <a:rPr sz="2400" spc="-5" dirty="0">
                <a:latin typeface="Arial"/>
                <a:cs typeface="Arial"/>
              </a:rPr>
              <a:t>file. </a:t>
            </a:r>
            <a:r>
              <a:rPr sz="2400" dirty="0">
                <a:latin typeface="Arial"/>
                <a:cs typeface="Arial"/>
              </a:rPr>
              <a:t>Once </a:t>
            </a:r>
            <a:r>
              <a:rPr sz="2400" spc="-10" dirty="0">
                <a:latin typeface="Arial"/>
                <a:cs typeface="Arial"/>
              </a:rPr>
              <a:t>unzipped, </a:t>
            </a:r>
            <a:r>
              <a:rPr sz="2400" spc="-5" dirty="0">
                <a:latin typeface="Arial"/>
                <a:cs typeface="Arial"/>
              </a:rPr>
              <a:t>navigate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newly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folder, as shown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spc="-10" dirty="0">
                <a:latin typeface="Arial"/>
                <a:cs typeface="Arial"/>
              </a:rPr>
              <a:t>line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E:\&gt;cd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kibana-7.0.0-windows-x86_64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marR="10617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start </a:t>
            </a:r>
            <a:r>
              <a:rPr sz="2400" spc="-5" dirty="0">
                <a:latin typeface="Arial"/>
                <a:cs typeface="Arial"/>
              </a:rPr>
              <a:t>Kibana, navigate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bin </a:t>
            </a:r>
            <a:r>
              <a:rPr sz="2400" dirty="0">
                <a:latin typeface="Arial"/>
                <a:cs typeface="Arial"/>
              </a:rPr>
              <a:t>folder, type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kibana.bat,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47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Core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concepts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852" y="1105280"/>
            <a:ext cx="777494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look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core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abstractions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Indexes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Types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Documents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Clusters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Nodes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Shards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replicas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Mappings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Inverted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9955" y="1996439"/>
            <a:ext cx="3970020" cy="2363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39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32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Linux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92377"/>
            <a:ext cx="72828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 </a:t>
            </a:r>
            <a:r>
              <a:rPr sz="2400" dirty="0">
                <a:latin typeface="Arial"/>
                <a:cs typeface="Arial"/>
              </a:rPr>
              <a:t>the tar.gz </a:t>
            </a:r>
            <a:r>
              <a:rPr sz="2400" spc="-5" dirty="0">
                <a:latin typeface="Arial"/>
                <a:cs typeface="Arial"/>
              </a:rPr>
              <a:t>package and navigate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10" dirty="0">
                <a:latin typeface="Arial"/>
                <a:cs typeface="Arial"/>
              </a:rPr>
              <a:t>newly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folder, shown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tar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-xzf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kibana-oss-7.0.1-linux-x86_64.tar.gz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cd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kibana-7.0.1-linux-x86_64/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064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Downloading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Kibana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70457"/>
            <a:ext cx="78416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start </a:t>
            </a:r>
            <a:r>
              <a:rPr sz="2400" spc="-5" dirty="0">
                <a:latin typeface="Arial"/>
                <a:cs typeface="Arial"/>
              </a:rPr>
              <a:t>Kibana, navigate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bin </a:t>
            </a:r>
            <a:r>
              <a:rPr sz="2400" dirty="0">
                <a:latin typeface="Arial"/>
                <a:cs typeface="Arial"/>
              </a:rPr>
              <a:t>folder, type </a:t>
            </a:r>
            <a:r>
              <a:rPr sz="2400" spc="-5" dirty="0">
                <a:latin typeface="Arial"/>
                <a:cs typeface="Arial"/>
              </a:rPr>
              <a:t>./kibana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Linux)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kibana.bat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case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Windows),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press </a:t>
            </a:r>
            <a:r>
              <a:rPr sz="2400" dirty="0">
                <a:latin typeface="Arial"/>
                <a:cs typeface="Arial"/>
              </a:rPr>
              <a:t>Enter.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Arial"/>
              <a:cs typeface="Arial"/>
            </a:endParaRPr>
          </a:p>
          <a:p>
            <a:pPr marL="12700" marR="4381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ets/7_1.txt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5240"/>
            <a:ext cx="6309359" cy="46802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392</a:t>
            </a:fld>
            <a:endParaRPr spc="-10" dirty="0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79" y="138684"/>
            <a:ext cx="6182868" cy="45034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652259" y="1769364"/>
            <a:ext cx="2491740" cy="1243965"/>
          </a:xfrm>
          <a:custGeom>
            <a:avLst/>
            <a:gdLst/>
            <a:ahLst/>
            <a:cxnLst/>
            <a:rect l="l" t="t" r="r" b="b"/>
            <a:pathLst>
              <a:path w="2491740" h="1243964">
                <a:moveTo>
                  <a:pt x="2491740" y="0"/>
                </a:moveTo>
                <a:lnTo>
                  <a:pt x="0" y="0"/>
                </a:lnTo>
                <a:lnTo>
                  <a:pt x="0" y="1243584"/>
                </a:lnTo>
                <a:lnTo>
                  <a:pt x="2491740" y="1243584"/>
                </a:lnTo>
                <a:lnTo>
                  <a:pt x="249174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28281" y="1863598"/>
            <a:ext cx="22396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Configuring</a:t>
            </a:r>
            <a:endParaRPr sz="3200">
              <a:latin typeface="Palatino Linotype"/>
              <a:cs typeface="Palatino Linotype"/>
            </a:endParaRPr>
          </a:p>
          <a:p>
            <a:pPr marR="6985" algn="r">
              <a:lnSpc>
                <a:spcPct val="100000"/>
              </a:lnSpc>
            </a:pPr>
            <a:r>
              <a:rPr sz="3200" b="0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393</a:t>
            </a:fld>
            <a:endParaRPr spc="-10" dirty="0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38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Preparing</a:t>
            </a:r>
            <a:r>
              <a:rPr sz="3000" b="0" spc="-9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3959" y="0"/>
            <a:ext cx="3931920" cy="47061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3410" y="1758823"/>
            <a:ext cx="405955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734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launch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accessing</a:t>
            </a:r>
            <a:endParaRPr sz="2400" dirty="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http://localhost:5601link </a:t>
            </a:r>
            <a:r>
              <a:rPr sz="2400" spc="-6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browser </a:t>
            </a:r>
            <a:r>
              <a:rPr sz="2400" dirty="0">
                <a:latin typeface="Arial"/>
                <a:cs typeface="Arial"/>
              </a:rPr>
              <a:t>for the </a:t>
            </a:r>
            <a:r>
              <a:rPr sz="2400" spc="-5" dirty="0">
                <a:latin typeface="Arial"/>
                <a:cs typeface="Arial"/>
              </a:rPr>
              <a:t>first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time, </a:t>
            </a:r>
            <a:r>
              <a:rPr sz="2400" spc="-5" dirty="0">
                <a:latin typeface="Arial"/>
                <a:cs typeface="Arial"/>
              </a:rPr>
              <a:t>you will </a:t>
            </a:r>
            <a:r>
              <a:rPr sz="2400" dirty="0">
                <a:latin typeface="Arial"/>
                <a:cs typeface="Arial"/>
              </a:rPr>
              <a:t>see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screen: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394</a:t>
            </a:fld>
            <a:endParaRPr spc="-10" dirty="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11" y="1923288"/>
            <a:ext cx="6819900" cy="269290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38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Preparing</a:t>
            </a:r>
            <a:r>
              <a:rPr sz="3000" b="0" spc="-9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395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042796"/>
            <a:ext cx="7842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Clicking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data button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 </a:t>
            </a:r>
            <a:r>
              <a:rPr sz="2400" spc="-5" dirty="0">
                <a:latin typeface="Arial"/>
                <a:cs typeface="Arial"/>
              </a:rPr>
              <a:t>you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screen: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7215" y="1202436"/>
            <a:ext cx="3262884" cy="32019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38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Preparing</a:t>
            </a:r>
            <a:r>
              <a:rPr sz="3000" b="0" spc="-9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396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2059685"/>
            <a:ext cx="41122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</a:t>
            </a:r>
            <a:r>
              <a:rPr sz="2400" spc="-5" dirty="0">
                <a:latin typeface="Arial"/>
                <a:cs typeface="Arial"/>
              </a:rPr>
              <a:t>ready,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click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eCommerce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dashboard: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17047"/>
            <a:ext cx="7257288" cy="4716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397</a:t>
            </a:fld>
            <a:endParaRPr spc="-10" dirty="0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456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Kibana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804" y="1142822"/>
            <a:ext cx="37922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06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Let's understand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 before diving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core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Kibana.</a:t>
            </a:r>
            <a:endParaRPr sz="2400">
              <a:latin typeface="Arial"/>
              <a:cs typeface="Arial"/>
            </a:endParaRPr>
          </a:p>
          <a:p>
            <a:pPr marL="355600" marR="10287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typical </a:t>
            </a:r>
            <a:r>
              <a:rPr sz="2400" spc="-5" dirty="0">
                <a:latin typeface="Arial"/>
                <a:cs typeface="Arial"/>
              </a:rPr>
              <a:t>user interaction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flow </a:t>
            </a:r>
            <a:r>
              <a:rPr sz="2400" spc="-5" dirty="0">
                <a:latin typeface="Arial"/>
                <a:cs typeface="Arial"/>
              </a:rPr>
              <a:t>is as depicted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diagram: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136903"/>
            <a:ext cx="4319015" cy="35585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398</a:t>
            </a:fld>
            <a:endParaRPr spc="-10" dirty="0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83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the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pattern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399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564755" cy="18902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Typically,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 types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exist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Time-series</a:t>
            </a:r>
            <a:r>
              <a:rPr sz="2400" spc="-10" dirty="0">
                <a:latin typeface="Arial"/>
                <a:cs typeface="Arial"/>
              </a:rPr>
              <a:t> indexes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Regular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5053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Introducing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Stack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47317"/>
            <a:ext cx="7263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5" dirty="0">
                <a:latin typeface="Arial"/>
                <a:cs typeface="Arial"/>
              </a:rPr>
              <a:t> is Elasticsearch,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why use it?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brief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Lucene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Stack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171" y="3664635"/>
            <a:ext cx="3190505" cy="6759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47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Core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concepts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40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51357"/>
            <a:ext cx="65544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learning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example: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PUT /catalog/_doc/1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"sku":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"SP000001",</a:t>
            </a:r>
            <a:endParaRPr sz="2400">
              <a:latin typeface="Arial"/>
              <a:cs typeface="Arial"/>
            </a:endParaRPr>
          </a:p>
          <a:p>
            <a:pPr marL="265430" marR="7150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"title":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"Elasticsearch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for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"description":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"author":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"Vishal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Shukla",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"ISBN":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"1785288997",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26.99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312801"/>
            <a:ext cx="373126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Discover</a:t>
            </a:r>
            <a:r>
              <a:rPr lang="en-US" sz="3000" b="0" spc="-5" dirty="0">
                <a:latin typeface="Palatino Linotype"/>
                <a:cs typeface="Palatino Linotype"/>
              </a:rPr>
              <a:t> app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5683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92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Discover page helps </a:t>
            </a:r>
            <a:r>
              <a:rPr sz="2400" dirty="0">
                <a:latin typeface="Arial"/>
                <a:cs typeface="Arial"/>
              </a:rPr>
              <a:t>you to </a:t>
            </a:r>
            <a:r>
              <a:rPr sz="2400" spc="-5" dirty="0">
                <a:latin typeface="Arial"/>
                <a:cs typeface="Arial"/>
              </a:rPr>
              <a:t>interactively </a:t>
            </a:r>
            <a:r>
              <a:rPr sz="2400" spc="-10" dirty="0">
                <a:latin typeface="Arial"/>
                <a:cs typeface="Arial"/>
              </a:rPr>
              <a:t>explore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interactively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-5" dirty="0">
                <a:latin typeface="Arial"/>
                <a:cs typeface="Arial"/>
              </a:rPr>
              <a:t> search</a:t>
            </a:r>
            <a:r>
              <a:rPr sz="2400" dirty="0">
                <a:latin typeface="Arial"/>
                <a:cs typeface="Arial"/>
              </a:rPr>
              <a:t> results,</a:t>
            </a:r>
            <a:r>
              <a:rPr sz="2400" spc="-5" dirty="0">
                <a:latin typeface="Arial"/>
                <a:cs typeface="Arial"/>
              </a:rPr>
              <a:t> and view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save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search,</a:t>
            </a:r>
            <a:r>
              <a:rPr sz="2400" spc="-5" dirty="0">
                <a:latin typeface="Arial"/>
                <a:cs typeface="Arial"/>
              </a:rPr>
              <a:t> 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criteria so </a:t>
            </a:r>
            <a:r>
              <a:rPr sz="2400" spc="-5" dirty="0">
                <a:latin typeface="Arial"/>
                <a:cs typeface="Arial"/>
              </a:rPr>
              <a:t>that it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reused or used </a:t>
            </a:r>
            <a:r>
              <a:rPr sz="2400" dirty="0">
                <a:latin typeface="Arial"/>
                <a:cs typeface="Arial"/>
              </a:rPr>
              <a:t>to create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top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filtered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>
              <a:latin typeface="Arial"/>
              <a:cs typeface="Arial"/>
            </a:endParaRPr>
          </a:p>
          <a:p>
            <a:pPr marL="355600" marR="2222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Clicking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third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icon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top-left </a:t>
            </a:r>
            <a:r>
              <a:rPr sz="2400" spc="-5" dirty="0">
                <a:latin typeface="Arial"/>
                <a:cs typeface="Arial"/>
              </a:rPr>
              <a:t>takes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Discover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1" y="1962911"/>
            <a:ext cx="8494776" cy="23378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8" y="312801"/>
            <a:ext cx="2893061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Discover</a:t>
            </a:r>
            <a:r>
              <a:rPr lang="en-US" sz="3000" b="0" spc="-5" dirty="0">
                <a:latin typeface="Palatino Linotype"/>
                <a:cs typeface="Palatino Linotype"/>
              </a:rPr>
              <a:t> app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401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54684"/>
            <a:ext cx="7317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Click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shown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screenshot: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100" y="978407"/>
            <a:ext cx="6781800" cy="3634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04" y="131190"/>
            <a:ext cx="7657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Discover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sections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shown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screenshot: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402</a:t>
            </a:fld>
            <a:endParaRPr spc="-10" dirty="0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7688" y="987552"/>
            <a:ext cx="3468624" cy="370789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517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Discover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403</a:t>
            </a:fld>
            <a:endParaRPr spc="-10" dirty="0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859" y="1010411"/>
            <a:ext cx="7574280" cy="36850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517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Discover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404</a:t>
            </a:fld>
            <a:endParaRPr spc="-10" dirty="0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3660" y="1104900"/>
            <a:ext cx="3916680" cy="34137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789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query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string/Lucene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query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405</a:t>
            </a:fld>
            <a:endParaRPr spc="-10" dirty="0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45463"/>
            <a:ext cx="9144000" cy="33268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789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query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string/Lucene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query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406</a:t>
            </a:fld>
            <a:endParaRPr spc="-10" dirty="0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251" y="1246632"/>
            <a:ext cx="8161020" cy="3448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789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query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string/Lucene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query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407</a:t>
            </a:fld>
            <a:endParaRPr spc="-10" dirty="0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3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" dirty="0">
                <a:latin typeface="Palatino Linotype"/>
                <a:cs typeface="Palatino Linotype"/>
              </a:rPr>
              <a:t>KQL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908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Query </a:t>
            </a:r>
            <a:r>
              <a:rPr sz="2400" spc="-10" dirty="0">
                <a:latin typeface="Arial"/>
                <a:cs typeface="Arial"/>
              </a:rPr>
              <a:t>Language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(KQL)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query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language </a:t>
            </a:r>
            <a:r>
              <a:rPr sz="2400" spc="-5" dirty="0">
                <a:latin typeface="Arial"/>
                <a:cs typeface="Arial"/>
              </a:rPr>
              <a:t> specifically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simplify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easy-to-use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syntax,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querying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scripted</a:t>
            </a:r>
            <a:r>
              <a:rPr sz="2400" spc="-5" dirty="0">
                <a:latin typeface="Arial"/>
                <a:cs typeface="Arial"/>
              </a:rPr>
              <a:t> fields,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migration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queries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evolves.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730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syntax </a:t>
            </a:r>
            <a:r>
              <a:rPr sz="2400" spc="-5" dirty="0">
                <a:latin typeface="Arial"/>
                <a:cs typeface="Arial"/>
              </a:rPr>
              <a:t>is similar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Lucene query </a:t>
            </a:r>
            <a:r>
              <a:rPr sz="2400" dirty="0">
                <a:latin typeface="Arial"/>
                <a:cs typeface="Arial"/>
              </a:rPr>
              <a:t>syntax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was</a:t>
            </a:r>
            <a:r>
              <a:rPr sz="2400" spc="-10" dirty="0">
                <a:latin typeface="Arial"/>
                <a:cs typeface="Arial"/>
              </a:rPr>
              <a:t> explained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53568"/>
            <a:ext cx="9144000" cy="4009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409</a:t>
            </a:fld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476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Core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concepts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41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44" y="1136141"/>
            <a:ext cx="80435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written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Kibana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Console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10" dirty="0">
                <a:latin typeface="Arial"/>
                <a:cs typeface="Arial"/>
              </a:rPr>
              <a:t>easily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converted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curl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can 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executed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line.</a:t>
            </a:r>
            <a:endParaRPr sz="2400">
              <a:latin typeface="Arial"/>
              <a:cs typeface="Arial"/>
            </a:endParaRPr>
          </a:p>
          <a:p>
            <a:pPr marL="355600" marR="30797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is </a:t>
            </a:r>
            <a:r>
              <a:rPr sz="2400" dirty="0">
                <a:latin typeface="Arial"/>
                <a:cs typeface="Arial"/>
              </a:rPr>
              <a:t>the curl version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previous Kibana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Console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 marL="12700" marR="1854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-XPUT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http://localhost:9200/catalog/_doc/1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'{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"sku":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"SP000001",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"title":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"description":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Hadoop",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"author":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"Vishal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Shukla",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"ISBN":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"1785288997",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26.99}'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5191" y="1406652"/>
            <a:ext cx="3619500" cy="29824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3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" dirty="0">
                <a:latin typeface="Palatino Linotype"/>
                <a:cs typeface="Palatino Linotype"/>
              </a:rPr>
              <a:t>KQL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410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547522" y="1591436"/>
            <a:ext cx="397764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refer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existing</a:t>
            </a:r>
            <a:r>
              <a:rPr sz="2400" dirty="0">
                <a:latin typeface="Arial"/>
                <a:cs typeface="Arial"/>
              </a:rPr>
              <a:t> stored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searches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later and modify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query,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they </a:t>
            </a:r>
            <a:r>
              <a:rPr sz="2400" spc="-5" dirty="0">
                <a:latin typeface="Arial"/>
                <a:cs typeface="Arial"/>
              </a:rPr>
              <a:t>can either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overwrite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existing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save </a:t>
            </a:r>
            <a:r>
              <a:rPr sz="2400" spc="-5" dirty="0">
                <a:latin typeface="Arial"/>
                <a:cs typeface="Arial"/>
              </a:rPr>
              <a:t>it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new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3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" dirty="0">
                <a:latin typeface="Palatino Linotype"/>
                <a:cs typeface="Palatino Linotype"/>
              </a:rPr>
              <a:t>KQL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574040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93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Inspect button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allows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total hits, query time, 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fired</a:t>
            </a:r>
            <a:r>
              <a:rPr sz="2400" spc="-5" dirty="0">
                <a:latin typeface="Arial"/>
                <a:cs typeface="Arial"/>
              </a:rPr>
              <a:t> against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ES, and 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returned</a:t>
            </a:r>
            <a:r>
              <a:rPr sz="2400" spc="-5" dirty="0">
                <a:latin typeface="Arial"/>
                <a:cs typeface="Arial"/>
              </a:rPr>
              <a:t> 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would be useful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understand how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Lucene/KQL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entered in 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query bar translates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an actual 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query, as </a:t>
            </a:r>
            <a:r>
              <a:rPr sz="2400" dirty="0">
                <a:latin typeface="Arial"/>
                <a:cs typeface="Arial"/>
              </a:rPr>
              <a:t>shown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 screenshot: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6223" y="62484"/>
            <a:ext cx="1639824" cy="46329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411</a:t>
            </a:fld>
            <a:endParaRPr spc="-10" dirty="0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232" y="1418844"/>
            <a:ext cx="3171443" cy="29916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3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" dirty="0">
                <a:latin typeface="Palatino Linotype"/>
                <a:cs typeface="Palatino Linotype"/>
              </a:rPr>
              <a:t>KQL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412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573430" y="2246122"/>
            <a:ext cx="40125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Absolute </a:t>
            </a:r>
            <a:r>
              <a:rPr sz="2400" dirty="0">
                <a:latin typeface="Arial"/>
                <a:cs typeface="Arial"/>
              </a:rPr>
              <a:t>time filter: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helps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 </a:t>
            </a:r>
            <a:r>
              <a:rPr sz="2400" dirty="0">
                <a:latin typeface="Arial"/>
                <a:cs typeface="Arial"/>
              </a:rPr>
              <a:t>start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052" y="152400"/>
            <a:ext cx="3343655" cy="45430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223516"/>
            <a:ext cx="1059180" cy="696595"/>
          </a:xfrm>
          <a:custGeom>
            <a:avLst/>
            <a:gdLst/>
            <a:ahLst/>
            <a:cxnLst/>
            <a:rect l="l" t="t" r="r" b="b"/>
            <a:pathLst>
              <a:path w="1059180" h="696594">
                <a:moveTo>
                  <a:pt x="1059180" y="0"/>
                </a:moveTo>
                <a:lnTo>
                  <a:pt x="0" y="0"/>
                </a:lnTo>
                <a:lnTo>
                  <a:pt x="0" y="696467"/>
                </a:lnTo>
                <a:lnTo>
                  <a:pt x="1059180" y="696467"/>
                </a:lnTo>
                <a:lnTo>
                  <a:pt x="10591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2305304"/>
            <a:ext cx="83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>
                <a:solidFill>
                  <a:srgbClr val="FFFFFF"/>
                </a:solidFill>
                <a:latin typeface="Palatino Linotype"/>
                <a:cs typeface="Palatino Linotype"/>
              </a:rPr>
              <a:t>KQL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413</a:t>
            </a:fld>
            <a:endParaRPr spc="-10" dirty="0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44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visualization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65301"/>
            <a:ext cx="7522209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click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Create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 Visualization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button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button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Select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Select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Build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521208"/>
            <a:ext cx="7604759" cy="40233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7501" y="55626"/>
            <a:ext cx="5428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4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Visualize</a:t>
            </a:r>
            <a:r>
              <a:rPr sz="2400" b="0" spc="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Interface</a:t>
            </a:r>
            <a:r>
              <a:rPr sz="24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looks</a:t>
            </a:r>
            <a:r>
              <a:rPr sz="2400" b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sz="24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415</a:t>
            </a:fld>
            <a:endParaRPr spc="-10" dirty="0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65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Visualization</a:t>
            </a:r>
            <a:r>
              <a:rPr sz="3000" b="0" spc="-10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types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57950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take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 visualization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Line,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area,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charts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tables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Markdown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widgets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Gauges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Pie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charts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636261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0" dirty="0">
                <a:latin typeface="Palatino Linotype"/>
                <a:cs typeface="Palatino Linotype"/>
              </a:rPr>
              <a:t>Measures and dimensions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417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920877"/>
            <a:ext cx="7747000" cy="1053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200" spc="-5" dirty="0">
                <a:latin typeface="Arial"/>
                <a:cs typeface="Arial"/>
              </a:rPr>
              <a:t>Measures</a:t>
            </a:r>
          </a:p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200" spc="-5" dirty="0">
                <a:latin typeface="Arial"/>
                <a:cs typeface="Arial"/>
              </a:rPr>
              <a:t>Dimensions</a:t>
            </a:r>
          </a:p>
          <a:p>
            <a:pPr marL="12065" marR="5080">
              <a:lnSpc>
                <a:spcPct val="100000"/>
              </a:lnSpc>
              <a:spcBef>
                <a:spcPts val="95"/>
              </a:spcBef>
              <a:tabLst>
                <a:tab pos="355600" algn="l"/>
                <a:tab pos="356235" algn="l"/>
              </a:tabLst>
            </a:pP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9" y="984503"/>
            <a:ext cx="7833359" cy="365455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990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Web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traffic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originating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from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different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countries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418</a:t>
            </a:fld>
            <a:endParaRPr spc="-10" dirty="0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5211" y="1106424"/>
            <a:ext cx="6515100" cy="34107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0485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Dashboards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419</a:t>
            </a:fld>
            <a:endParaRPr spc="-1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9" y="138684"/>
            <a:ext cx="4472940" cy="45110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223516"/>
            <a:ext cx="1722120" cy="696595"/>
          </a:xfrm>
          <a:custGeom>
            <a:avLst/>
            <a:gdLst/>
            <a:ahLst/>
            <a:cxnLst/>
            <a:rect l="l" t="t" r="r" b="b"/>
            <a:pathLst>
              <a:path w="1722120" h="696594">
                <a:moveTo>
                  <a:pt x="1722120" y="0"/>
                </a:moveTo>
                <a:lnTo>
                  <a:pt x="0" y="0"/>
                </a:lnTo>
                <a:lnTo>
                  <a:pt x="0" y="696467"/>
                </a:lnTo>
                <a:lnTo>
                  <a:pt x="1722120" y="696467"/>
                </a:lnTo>
                <a:lnTo>
                  <a:pt x="17221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288540"/>
            <a:ext cx="14204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42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02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Timelion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expressions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36040"/>
            <a:ext cx="7798434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find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average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dirty="0">
                <a:latin typeface="Arial"/>
                <a:cs typeface="Arial"/>
              </a:rPr>
              <a:t> 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average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bytes usage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 time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China.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expression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es(q='geoip.country_code3:US',metric='avg:bytes'),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.es(q='geoip.country_code3:CN',metric='avg:bytes’)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slide.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8204"/>
            <a:ext cx="9144000" cy="49270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421</a:t>
            </a:fld>
            <a:endParaRPr spc="-10" dirty="0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602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Timelion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expressions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5875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Timelion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chaining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functions.</a:t>
            </a:r>
            <a:endParaRPr sz="2400">
              <a:latin typeface="Arial"/>
              <a:cs typeface="Arial"/>
            </a:endParaRPr>
          </a:p>
          <a:p>
            <a:pPr marL="355600" marR="92900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</a:t>
            </a:r>
            <a:r>
              <a:rPr sz="2400" dirty="0">
                <a:latin typeface="Arial"/>
                <a:cs typeface="Arial"/>
              </a:rPr>
              <a:t>change the </a:t>
            </a:r>
            <a:r>
              <a:rPr sz="2400" spc="-5" dirty="0">
                <a:latin typeface="Arial"/>
                <a:cs typeface="Arial"/>
              </a:rPr>
              <a:t>label and </a:t>
            </a:r>
            <a:r>
              <a:rPr sz="2400" dirty="0">
                <a:latin typeface="Arial"/>
                <a:cs typeface="Arial"/>
              </a:rPr>
              <a:t>color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preceding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expression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 marR="2286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.es(q='geoip.country_code3:US',metric='avg:bytes').label('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United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States').color('yellow'),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.es(q='geoip.country_code3:CN',metric='avg:bytes').label('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China').color('red')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 is displayed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slide.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04800"/>
            <a:ext cx="9144000" cy="47000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423</a:t>
            </a:fld>
            <a:endParaRPr spc="-10" dirty="0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400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Using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05281"/>
            <a:ext cx="736980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-5" dirty="0">
                <a:latin typeface="Arial"/>
                <a:cs typeface="Arial"/>
              </a:rPr>
              <a:t>way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enhance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functionality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Kibana.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$KIBANA_HOME/plugins </a:t>
            </a:r>
            <a:r>
              <a:rPr sz="2400" dirty="0">
                <a:latin typeface="Arial"/>
                <a:cs typeface="Arial"/>
              </a:rPr>
              <a:t>folder.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company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behind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 installed,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</a:t>
            </a:r>
            <a:r>
              <a:rPr sz="2400" spc="-5" dirty="0">
                <a:latin typeface="Arial"/>
                <a:cs typeface="Arial"/>
              </a:rPr>
              <a:t> are quite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public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maintained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90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2955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070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Navigate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KIBANA_HOME and execute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install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command, as shown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code, to </a:t>
            </a:r>
            <a:r>
              <a:rPr sz="2400" spc="-5" dirty="0">
                <a:latin typeface="Arial"/>
                <a:cs typeface="Arial"/>
              </a:rPr>
              <a:t>install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 </a:t>
            </a:r>
            <a:r>
              <a:rPr sz="2400" spc="-10" dirty="0">
                <a:latin typeface="Arial"/>
                <a:cs typeface="Arial"/>
              </a:rPr>
              <a:t>plugins.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During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installation,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either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given </a:t>
            </a:r>
            <a:r>
              <a:rPr sz="2400" dirty="0">
                <a:latin typeface="Arial"/>
                <a:cs typeface="Arial"/>
              </a:rPr>
              <a:t>(if </a:t>
            </a:r>
            <a:r>
              <a:rPr sz="2400" spc="-5" dirty="0">
                <a:latin typeface="Arial"/>
                <a:cs typeface="Arial"/>
              </a:rPr>
              <a:t>it's hosted by Elastic itself), 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URL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plugin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hosted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given: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8610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KIBANA_HOME&gt;bin/kibana-plugin</a:t>
            </a:r>
            <a:r>
              <a:rPr sz="2400" spc="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install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&lt;package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name or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URL&gt;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90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81050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6167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install</a:t>
            </a:r>
            <a:r>
              <a:rPr sz="2200" spc="-5" dirty="0">
                <a:latin typeface="Arial"/>
                <a:cs typeface="Arial"/>
              </a:rPr>
              <a:t> x-pack,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plugin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developed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 </a:t>
            </a:r>
            <a:r>
              <a:rPr sz="2200" spc="-5" dirty="0">
                <a:latin typeface="Arial"/>
                <a:cs typeface="Arial"/>
              </a:rPr>
              <a:t> maintained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Elastic,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command: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$ KIBANA_HOME&gt;bin/kibana-plugin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install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x-pack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install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public plugin,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example,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LogTrail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(https://github.com/sivasamyk/logtrail),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command:</a:t>
            </a:r>
            <a:endParaRPr sz="2200">
              <a:latin typeface="Arial"/>
              <a:cs typeface="Arial"/>
            </a:endParaRPr>
          </a:p>
          <a:p>
            <a:pPr marL="12700" marR="5778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$ KIBANA_HOME&gt;bin/kibana-plugin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install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https://github.com/sivasamyk/logtrail/releases/download/v0.1.3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1/logtrail-6.7.1-0.1.31.zip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138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Removing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23796"/>
            <a:ext cx="75177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remove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plugin, </a:t>
            </a:r>
            <a:r>
              <a:rPr sz="2400" spc="-5" dirty="0">
                <a:latin typeface="Arial"/>
                <a:cs typeface="Arial"/>
              </a:rPr>
              <a:t>navigate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KIBANA_HOME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remove command followed by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plugin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KIBANA_HOME&gt;bin/kibana-plugin</a:t>
            </a:r>
            <a:r>
              <a:rPr sz="24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remove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x-pack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210436"/>
            <a:ext cx="75558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9817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this lesson, we </a:t>
            </a:r>
            <a:r>
              <a:rPr sz="2400" dirty="0">
                <a:latin typeface="Arial"/>
                <a:cs typeface="Arial"/>
              </a:rPr>
              <a:t>covered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effectively use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build </a:t>
            </a:r>
            <a:r>
              <a:rPr sz="2400" spc="-5" dirty="0">
                <a:latin typeface="Arial"/>
                <a:cs typeface="Arial"/>
              </a:rPr>
              <a:t>beautiful dashboards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effective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storytelling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 Kibana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7346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add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428</a:t>
            </a:fld>
            <a:endParaRPr spc="-10" dirty="0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9144000" cy="835660"/>
            <a:chOff x="0" y="4308347"/>
            <a:chExt cx="9144000" cy="83566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9144000" cy="169545"/>
            </a:xfrm>
            <a:custGeom>
              <a:avLst/>
              <a:gdLst/>
              <a:ahLst/>
              <a:cxnLst/>
              <a:rect l="l" t="t" r="r" b="b"/>
              <a:pathLst>
                <a:path w="9144000" h="169545">
                  <a:moveTo>
                    <a:pt x="914400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9144000" y="1691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7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429</a:t>
            </a:fld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11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43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6022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577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our 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catalog,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10" dirty="0">
                <a:latin typeface="Arial"/>
                <a:cs typeface="Arial"/>
              </a:rPr>
              <a:t>document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was</a:t>
            </a:r>
            <a:r>
              <a:rPr sz="2400" spc="-10" dirty="0">
                <a:latin typeface="Arial"/>
                <a:cs typeface="Arial"/>
              </a:rPr>
              <a:t> indexed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 </a:t>
            </a:r>
            <a:r>
              <a:rPr sz="2400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dirty="0">
                <a:latin typeface="Arial"/>
                <a:cs typeface="Arial"/>
              </a:rPr>
              <a:t> type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represents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Since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cannot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types,</a:t>
            </a:r>
            <a:r>
              <a:rPr sz="2400" spc="-5" dirty="0">
                <a:latin typeface="Arial"/>
                <a:cs typeface="Arial"/>
              </a:rPr>
              <a:t> such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customers, </a:t>
            </a:r>
            <a:r>
              <a:rPr sz="2400" spc="-5" dirty="0">
                <a:latin typeface="Arial"/>
                <a:cs typeface="Arial"/>
              </a:rPr>
              <a:t>orders, and order line items, and </a:t>
            </a:r>
            <a:r>
              <a:rPr sz="2400" dirty="0">
                <a:latin typeface="Arial"/>
                <a:cs typeface="Arial"/>
              </a:rPr>
              <a:t>more,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help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logically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grouping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kind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documents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index.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81936" y="1679524"/>
            <a:ext cx="55937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spc="-35" dirty="0"/>
              <a:t> </a:t>
            </a:r>
            <a:r>
              <a:rPr dirty="0"/>
              <a:t>Elastic</a:t>
            </a:r>
            <a:r>
              <a:rPr spc="-30" dirty="0"/>
              <a:t> </a:t>
            </a:r>
            <a:r>
              <a:rPr spc="-5" dirty="0"/>
              <a:t>X-Pack</a:t>
            </a: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404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Elastic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X-Pack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058036"/>
            <a:ext cx="679513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Installing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X-Pack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Configuring/activating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X-Pack trial</a:t>
            </a:r>
            <a:r>
              <a:rPr sz="2400" spc="-5" dirty="0">
                <a:latin typeface="Arial"/>
                <a:cs typeface="Arial"/>
              </a:rPr>
              <a:t> account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Securing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Monitoring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Alerting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2620" y="3000755"/>
            <a:ext cx="2857500" cy="16002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431</a:t>
            </a:fld>
            <a:endParaRPr spc="-10" dirty="0"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0810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 and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Kibana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with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5" dirty="0">
                <a:latin typeface="Palatino Linotype"/>
                <a:cs typeface="Palatino Linotype"/>
              </a:rPr>
              <a:t>X-Pack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62836"/>
            <a:ext cx="76155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Prior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6.3,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X-Pack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extension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Elastic </a:t>
            </a:r>
            <a:r>
              <a:rPr sz="2400" dirty="0">
                <a:latin typeface="Arial"/>
                <a:cs typeface="Arial"/>
              </a:rPr>
              <a:t> 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top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Kibana.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Now, 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flavors: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OSS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version,</a:t>
            </a:r>
            <a:r>
              <a:rPr sz="2400" spc="-5" dirty="0">
                <a:latin typeface="Arial"/>
                <a:cs typeface="Arial"/>
              </a:rPr>
              <a:t> 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2.0License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license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86562" y="1274444"/>
            <a:ext cx="8034020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4311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429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order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explore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X-Pack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features,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need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endParaRPr sz="2200" dirty="0">
              <a:latin typeface="Arial"/>
              <a:cs typeface="Arial"/>
            </a:endParaRPr>
          </a:p>
          <a:p>
            <a:pPr marR="387350" algn="ctr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download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Kibana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 </a:t>
            </a:r>
            <a:r>
              <a:rPr sz="2200" dirty="0">
                <a:latin typeface="Arial"/>
                <a:cs typeface="Arial"/>
              </a:rPr>
              <a:t>Elastic</a:t>
            </a:r>
            <a:r>
              <a:rPr sz="2200" spc="-5" dirty="0">
                <a:latin typeface="Arial"/>
                <a:cs typeface="Arial"/>
              </a:rPr>
              <a:t> license</a:t>
            </a:r>
            <a:r>
              <a:rPr lang="en-US" sz="2200" spc="-5" dirty="0">
                <a:latin typeface="Arial"/>
                <a:cs typeface="Arial"/>
              </a:rPr>
              <a:t>  (the default)</a:t>
            </a:r>
            <a:r>
              <a:rPr sz="2200" spc="-5" dirty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You can download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from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https</a:t>
            </a:r>
            <a:r>
              <a:rPr sz="2200" spc="-5" dirty="0">
                <a:latin typeface="Arial"/>
                <a:cs typeface="Arial"/>
                <a:hlinkClick r:id="rId2"/>
              </a:rPr>
              <a:t>://www.ela</a:t>
            </a:r>
            <a:r>
              <a:rPr sz="2200" spc="-5" dirty="0">
                <a:latin typeface="Arial"/>
                <a:cs typeface="Arial"/>
              </a:rPr>
              <a:t>sti</a:t>
            </a:r>
            <a:r>
              <a:rPr sz="2200" spc="-5" dirty="0">
                <a:latin typeface="Arial"/>
                <a:cs typeface="Arial"/>
                <a:hlinkClick r:id="rId2"/>
              </a:rPr>
              <a:t>c.co/downloads/past-releases/elasticsearch-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7-0-0.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25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You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download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Kibana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from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https:</a:t>
            </a:r>
            <a:r>
              <a:rPr sz="2200" spc="-5" dirty="0">
                <a:latin typeface="Arial"/>
                <a:cs typeface="Arial"/>
                <a:hlinkClick r:id="rId3"/>
              </a:rPr>
              <a:t>//www.el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5" dirty="0">
                <a:latin typeface="Arial"/>
                <a:cs typeface="Arial"/>
                <a:hlinkClick r:id="rId3"/>
              </a:rPr>
              <a:t>tic.co/downloads/past-releases/kibana-7-0-0.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73277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09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you start </a:t>
            </a:r>
            <a:r>
              <a:rPr sz="2400" spc="-5" dirty="0">
                <a:latin typeface="Arial"/>
                <a:cs typeface="Arial"/>
              </a:rPr>
              <a:t>Elasticsearch,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spc="-5" dirty="0">
                <a:latin typeface="Arial"/>
                <a:cs typeface="Arial"/>
              </a:rPr>
              <a:t>X-Pack-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loaded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getting </a:t>
            </a:r>
            <a:r>
              <a:rPr sz="2400" dirty="0">
                <a:latin typeface="Arial"/>
                <a:cs typeface="Arial"/>
              </a:rPr>
              <a:t> created</a:t>
            </a:r>
            <a:r>
              <a:rPr sz="2400" spc="-5" dirty="0">
                <a:latin typeface="Arial"/>
                <a:cs typeface="Arial"/>
              </a:rPr>
              <a:t> under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ES_HOME/config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folder.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981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bootup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indicate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license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type;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case,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7975" y="1135750"/>
            <a:ext cx="3457575" cy="33044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435</a:t>
            </a:fld>
            <a:endParaRPr spc="-10" dirty="0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01674"/>
            <a:ext cx="780224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73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X- 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Pack-related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loaded,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shown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ets/8_2.txt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627" y="3265932"/>
            <a:ext cx="3666744" cy="12481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436</a:t>
            </a:fld>
            <a:endParaRPr spc="-10" dirty="0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5855" y="7620"/>
            <a:ext cx="5352288" cy="4687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437</a:t>
            </a:fld>
            <a:endParaRPr spc="-10" dirty="0"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1" y="1074419"/>
            <a:ext cx="8343900" cy="34747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269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Activating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X-Pack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trial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account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438</a:t>
            </a:fld>
            <a:endParaRPr spc="-10" dirty="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5167" y="1453914"/>
            <a:ext cx="4719811" cy="29275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439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551484" y="2033092"/>
            <a:ext cx="280670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Click on </a:t>
            </a:r>
            <a:r>
              <a:rPr sz="2400" dirty="0">
                <a:latin typeface="Arial"/>
                <a:cs typeface="Arial"/>
              </a:rPr>
              <a:t>the Start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 Trial </a:t>
            </a:r>
            <a:r>
              <a:rPr sz="2400" spc="-5" dirty="0">
                <a:latin typeface="Arial"/>
                <a:cs typeface="Arial"/>
              </a:rPr>
              <a:t>button in 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resultant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popup,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11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44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81278"/>
            <a:ext cx="699643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customers: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/customers/_doc/1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"firstName":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"John",</a:t>
            </a:r>
            <a:endParaRPr sz="2400">
              <a:latin typeface="Arial"/>
              <a:cs typeface="Arial"/>
            </a:endParaRPr>
          </a:p>
          <a:p>
            <a:pPr marL="96520" marR="413829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"lastName":</a:t>
            </a:r>
            <a:r>
              <a:rPr sz="2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"Smith",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"contact":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"mobile":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"212-xxx-yyyy"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1752600"/>
            <a:ext cx="8869680" cy="23195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440</a:t>
            </a:fld>
            <a:endParaRPr spc="-10" dirty="0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68577"/>
            <a:ext cx="77260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Open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elasticsearch.yml,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found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$ES_HOME/config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folder,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add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enable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X-Pack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restart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xpack.security.enabled:</a:t>
            </a:r>
            <a:r>
              <a:rPr sz="2400" spc="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2348483"/>
            <a:ext cx="6333744" cy="22390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931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</a:t>
            </a:r>
            <a:r>
              <a:rPr sz="3000" b="0" spc="5" dirty="0">
                <a:latin typeface="Palatino Linotype"/>
                <a:cs typeface="Palatino Linotype"/>
              </a:rPr>
              <a:t>l</a:t>
            </a:r>
            <a:r>
              <a:rPr sz="3000" b="0" dirty="0">
                <a:latin typeface="Palatino Linotype"/>
                <a:cs typeface="Palatino Linotype"/>
              </a:rPr>
              <a:t>la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442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09929"/>
            <a:ext cx="78371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Now, when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http://localhost:9200,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 will be prompted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login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credentials,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screenshot: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676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Generating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passwords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dirty="0">
                <a:latin typeface="Palatino Linotype"/>
                <a:cs typeface="Palatino Linotype"/>
              </a:rPr>
              <a:t> default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55904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passwords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reserved/default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users—elastic,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apm_system,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remote_monitoring_user,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beats_system,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 logstash_system—by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94234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ES_HOME&gt;bin/elasticsearch-setup-passwords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interactive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676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Generating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passwords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dirty="0">
                <a:latin typeface="Palatino Linotype"/>
                <a:cs typeface="Palatino Linotype"/>
              </a:rPr>
              <a:t> default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7616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764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logs/prompts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enter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reserved/default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676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Generating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passwords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dirty="0">
                <a:latin typeface="Palatino Linotype"/>
                <a:cs typeface="Palatino Linotype"/>
              </a:rPr>
              <a:t> default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224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803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verify </a:t>
            </a:r>
            <a:r>
              <a:rPr sz="2400" spc="-5" dirty="0">
                <a:latin typeface="Arial"/>
                <a:cs typeface="Arial"/>
              </a:rPr>
              <a:t>X-Pack's installation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enforcement of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point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web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http://localhost:9200/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marR="20066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should be prompted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log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Elasticsearch,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 in,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built-in elastic user and elastic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password.</a:t>
            </a:r>
            <a:endParaRPr sz="2400">
              <a:latin typeface="Arial"/>
              <a:cs typeface="Arial"/>
            </a:endParaRPr>
          </a:p>
          <a:p>
            <a:pPr marL="355600" marR="131953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Upon </a:t>
            </a:r>
            <a:r>
              <a:rPr sz="2400" spc="-10" dirty="0">
                <a:latin typeface="Arial"/>
                <a:cs typeface="Arial"/>
              </a:rPr>
              <a:t>logging </a:t>
            </a:r>
            <a:r>
              <a:rPr sz="2400" spc="-5" dirty="0">
                <a:latin typeface="Arial"/>
                <a:cs typeface="Arial"/>
              </a:rPr>
              <a:t>in,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see the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676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Generating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passwords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dirty="0">
                <a:latin typeface="Palatino Linotype"/>
                <a:cs typeface="Palatino Linotype"/>
              </a:rPr>
              <a:t> default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2974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Add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credentials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kibana.yml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found </a:t>
            </a:r>
            <a:r>
              <a:rPr sz="2400" spc="-5" dirty="0">
                <a:latin typeface="Arial"/>
                <a:cs typeface="Arial"/>
              </a:rPr>
              <a:t>under $KIBANA_HOME/config,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save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77177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elasticsearch.username: "kibana"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elasticsearch.password: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"kibana"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676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Generating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passwords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dirty="0">
                <a:latin typeface="Palatino Linotype"/>
                <a:cs typeface="Palatino Linotype"/>
              </a:rPr>
              <a:t> default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904" y="1163193"/>
            <a:ext cx="442785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Start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Kibana: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$KIBANA_HOME&gt;bin/kibana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verify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authentication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place, go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http://localhost:5601/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open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Kibana.</a:t>
            </a:r>
            <a:endParaRPr sz="2000">
              <a:latin typeface="Arial"/>
              <a:cs typeface="Arial"/>
            </a:endParaRPr>
          </a:p>
          <a:p>
            <a:pPr marL="355600" marR="12827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You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should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prompted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login to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Kibana.</a:t>
            </a:r>
            <a:endParaRPr sz="2000">
              <a:latin typeface="Arial"/>
              <a:cs typeface="Arial"/>
            </a:endParaRPr>
          </a:p>
          <a:p>
            <a:pPr marL="355600" marR="33845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To</a:t>
            </a:r>
            <a:r>
              <a:rPr sz="2000" spc="-5" dirty="0">
                <a:latin typeface="Arial"/>
                <a:cs typeface="Arial"/>
              </a:rPr>
              <a:t> log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built-in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elastic user </a:t>
            </a:r>
            <a:r>
              <a:rPr sz="2000" dirty="0">
                <a:latin typeface="Arial"/>
                <a:cs typeface="Arial"/>
              </a:rPr>
              <a:t>and the </a:t>
            </a:r>
            <a:r>
              <a:rPr sz="2000" spc="-5" dirty="0">
                <a:latin typeface="Arial"/>
                <a:cs typeface="Arial"/>
              </a:rPr>
              <a:t>elastic </a:t>
            </a:r>
            <a:r>
              <a:rPr sz="2000" dirty="0">
                <a:latin typeface="Arial"/>
                <a:cs typeface="Arial"/>
              </a:rPr>
              <a:t> password,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6296" y="1115567"/>
            <a:ext cx="3291840" cy="34533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447</a:t>
            </a:fld>
            <a:endParaRPr spc="-10" dirty="0"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769364"/>
            <a:ext cx="8763000" cy="2895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378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X-Pack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980389"/>
            <a:ext cx="69977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features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settings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elasticsearch.yml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" y="1761744"/>
            <a:ext cx="7427976" cy="284988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378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6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X-Pack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449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003808"/>
            <a:ext cx="75888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features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kibana.yml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113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45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44346"/>
            <a:ext cx="675640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products: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/products/_doc/1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2700" marR="109220" indent="83820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"title": "Apple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iPhone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Xs (Gold, 4GB RAM, 64GB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Storage,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12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MP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Dual Camera, 458 PPI Display)",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999.99,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8153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Securing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Kibana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365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X-Pack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module</a:t>
            </a:r>
            <a:r>
              <a:rPr sz="2400" spc="-5" dirty="0">
                <a:latin typeface="Arial"/>
                <a:cs typeface="Arial"/>
              </a:rPr>
              <a:t> provides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secure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authorization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Node/Client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encryption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Auditing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346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authentication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6066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User authentication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process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validating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thus </a:t>
            </a:r>
            <a:r>
              <a:rPr sz="2400" spc="-5" dirty="0">
                <a:latin typeface="Arial"/>
                <a:cs typeface="Arial"/>
              </a:rPr>
              <a:t>preventing unauthorized access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8382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X-Pack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module,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authentication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 is </a:t>
            </a:r>
            <a:r>
              <a:rPr sz="2400" spc="-10" dirty="0">
                <a:latin typeface="Arial"/>
                <a:cs typeface="Arial"/>
              </a:rPr>
              <a:t>handled </a:t>
            </a:r>
            <a:r>
              <a:rPr sz="2400" spc="-5" dirty="0">
                <a:latin typeface="Arial"/>
                <a:cs typeface="Arial"/>
              </a:rPr>
              <a:t>by one or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authentication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realms.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6929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Security </a:t>
            </a:r>
            <a:r>
              <a:rPr sz="2400" spc="-5" dirty="0">
                <a:latin typeface="Arial"/>
                <a:cs typeface="Arial"/>
              </a:rPr>
              <a:t>module provides </a:t>
            </a:r>
            <a:r>
              <a:rPr sz="2400" dirty="0">
                <a:latin typeface="Arial"/>
                <a:cs typeface="Arial"/>
              </a:rPr>
              <a:t>two types </a:t>
            </a:r>
            <a:r>
              <a:rPr sz="2400" spc="-5" dirty="0">
                <a:latin typeface="Arial"/>
                <a:cs typeface="Arial"/>
              </a:rPr>
              <a:t>of realms,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realms</a:t>
            </a:r>
            <a:r>
              <a:rPr sz="2400" spc="-5" dirty="0">
                <a:latin typeface="Arial"/>
                <a:cs typeface="Arial"/>
              </a:rPr>
              <a:t>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external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realms.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46685"/>
            <a:ext cx="7748905" cy="459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For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example,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following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snippet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shows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realm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containing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native,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ldap: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52400" marR="5353685" indent="-1403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xpac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.se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rit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.a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th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  realms: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native: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native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order:</a:t>
            </a:r>
            <a:r>
              <a:rPr sz="2000" spc="-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file:</a:t>
            </a:r>
            <a:endParaRPr sz="2000">
              <a:latin typeface="Arial"/>
              <a:cs typeface="Arial"/>
            </a:endParaRPr>
          </a:p>
          <a:p>
            <a:pPr marL="291465" marR="6045835" indent="139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type: file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order: 1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ldap_se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type: ldap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order: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url: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'url_to_ldap_server'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452</a:t>
            </a:fld>
            <a:endParaRPr spc="-10" dirty="0"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1965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authorization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6003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user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been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successfully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authenticated,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authorization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 </a:t>
            </a:r>
            <a:r>
              <a:rPr sz="2400" dirty="0">
                <a:latin typeface="Arial"/>
                <a:cs typeface="Arial"/>
              </a:rPr>
              <a:t>kicks</a:t>
            </a:r>
            <a:r>
              <a:rPr sz="2400" spc="-5" dirty="0">
                <a:latin typeface="Arial"/>
                <a:cs typeface="Arial"/>
              </a:rPr>
              <a:t> in.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3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Authorization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behind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permissions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particular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32905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X-Pack </a:t>
            </a:r>
            <a:r>
              <a:rPr sz="2400" dirty="0">
                <a:latin typeface="Arial"/>
                <a:cs typeface="Arial"/>
              </a:rPr>
              <a:t>security, </a:t>
            </a:r>
            <a:r>
              <a:rPr sz="2400" spc="-5" dirty="0">
                <a:latin typeface="Arial"/>
                <a:cs typeface="Arial"/>
              </a:rPr>
              <a:t>secured </a:t>
            </a:r>
            <a:r>
              <a:rPr sz="2400" dirty="0">
                <a:latin typeface="Arial"/>
                <a:cs typeface="Arial"/>
              </a:rPr>
              <a:t>resources </a:t>
            </a:r>
            <a:r>
              <a:rPr sz="2400" spc="-5" dirty="0">
                <a:latin typeface="Arial"/>
                <a:cs typeface="Arial"/>
              </a:rPr>
              <a:t>are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foundation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user-based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security.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927" y="53339"/>
            <a:ext cx="6486144" cy="46954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454</a:t>
            </a:fld>
            <a:endParaRPr spc="-10" dirty="0"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54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Security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action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632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89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section,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creating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 users, </a:t>
            </a:r>
            <a:r>
              <a:rPr sz="2400" dirty="0">
                <a:latin typeface="Arial"/>
                <a:cs typeface="Arial"/>
              </a:rPr>
              <a:t> creating</a:t>
            </a:r>
            <a:r>
              <a:rPr sz="2400" spc="-5" dirty="0">
                <a:latin typeface="Arial"/>
                <a:cs typeface="Arial"/>
              </a:rPr>
              <a:t> new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roles,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associating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roles</a:t>
            </a:r>
            <a:r>
              <a:rPr sz="2400" spc="-5" dirty="0">
                <a:latin typeface="Arial"/>
                <a:cs typeface="Arial"/>
              </a:rPr>
              <a:t> with users.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import some sample data and use it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understand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5" dirty="0">
                <a:latin typeface="Arial"/>
                <a:cs typeface="Arial"/>
              </a:rPr>
              <a:t>works.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12700" marR="6540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Save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 named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data.json: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ets/8_5.txt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54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Security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action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16177"/>
            <a:ext cx="76708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directory 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6604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directoy_of_data_file&gt;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-s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"Content-Type: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application/json"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-XPOST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http://localhost:9200/_bulk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--data-binary @data.json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54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Security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action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48536"/>
            <a:ext cx="77133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462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check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import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successful,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validate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count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9321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"Content-Type: application/json"</a:t>
            </a:r>
            <a:r>
              <a:rPr sz="2400" spc="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-XGET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http://localhost:9200/employee,department/_count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{"count":6,"_shards":{"total":10,"successful":10,"skipped":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0,"failed":0}}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03" y="1143000"/>
            <a:ext cx="6717792" cy="347014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458</a:t>
            </a:fld>
            <a:endParaRPr spc="-10" dirty="0"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8" y="1150619"/>
            <a:ext cx="8101583" cy="338327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459</a:t>
            </a:fld>
            <a:endParaRPr spc="-1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085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46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13865"/>
            <a:ext cx="758570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3909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JSON 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particular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  <a:p>
            <a:pPr marL="355600" marR="34480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catalog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saw </a:t>
            </a:r>
            <a:r>
              <a:rPr sz="2400" spc="-10" dirty="0">
                <a:latin typeface="Arial"/>
                <a:cs typeface="Arial"/>
              </a:rPr>
              <a:t>earlier,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5" dirty="0">
                <a:latin typeface="Arial"/>
                <a:cs typeface="Arial"/>
              </a:rPr>
              <a:t> fields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sku, </a:t>
            </a:r>
            <a:r>
              <a:rPr sz="2400" dirty="0">
                <a:latin typeface="Arial"/>
                <a:cs typeface="Arial"/>
              </a:rPr>
              <a:t>title, </a:t>
            </a:r>
            <a:r>
              <a:rPr sz="2400" spc="-10" dirty="0">
                <a:latin typeface="Arial"/>
                <a:cs typeface="Arial"/>
              </a:rPr>
              <a:t>description,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price.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key-value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pair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document, where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 field </a:t>
            </a:r>
            <a:r>
              <a:rPr sz="2400" spc="-5" dirty="0">
                <a:latin typeface="Arial"/>
                <a:cs typeface="Arial"/>
              </a:rPr>
              <a:t>name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column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662" y="1507616"/>
            <a:ext cx="46399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create a </a:t>
            </a:r>
            <a:r>
              <a:rPr sz="2400" spc="-5" dirty="0">
                <a:latin typeface="Arial"/>
                <a:cs typeface="Arial"/>
              </a:rPr>
              <a:t>new user, click on 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Create new user button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required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screenshot.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Then,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138684"/>
            <a:ext cx="3048000" cy="4556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460</a:t>
            </a:fld>
            <a:endParaRPr spc="-10" dirty="0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28915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gets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status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403,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stating 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is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Arial"/>
                <a:cs typeface="Arial"/>
              </a:rPr>
              <a:t>not</a:t>
            </a:r>
            <a:r>
              <a:rPr sz="2200" spc="-5" dirty="0">
                <a:latin typeface="Arial"/>
                <a:cs typeface="Arial"/>
              </a:rPr>
              <a:t> authorized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carry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out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operation: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-s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"Content-Type:</a:t>
            </a:r>
            <a:r>
              <a:rPr sz="22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application/json"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user1:password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</a:t>
            </a:r>
            <a:endParaRPr sz="2200">
              <a:latin typeface="Arial"/>
              <a:cs typeface="Arial"/>
            </a:endParaRPr>
          </a:p>
          <a:p>
            <a:pPr marL="12700" marR="4468495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XGET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http://localhost:9200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Response:</a:t>
            </a:r>
            <a:endParaRPr sz="2200">
              <a:latin typeface="Arial"/>
              <a:cs typeface="Arial"/>
            </a:endParaRPr>
          </a:p>
          <a:p>
            <a:pPr marL="12700" marR="762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{"error":{"root_cause":[{"type":"security_exception","reason":"ac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tion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[cluster:monitor/main]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is unauthorized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user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[user1]"}],"type":"security_exception","reason":"action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[cluster:monitor/main]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unauthorized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user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[user1]"},"status":403}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71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Deleting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31" y="966216"/>
            <a:ext cx="7717535" cy="36911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462</a:t>
            </a:fld>
            <a:endParaRPr spc="-10" dirty="0"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9835" y="1219352"/>
            <a:ext cx="2624328" cy="33617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54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Changing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5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password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463</a:t>
            </a:fld>
            <a:endParaRPr spc="-10" dirty="0"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064" y="932778"/>
            <a:ext cx="5071872" cy="37626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3868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21107"/>
            <a:ext cx="3337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role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464</a:t>
            </a:fld>
            <a:endParaRPr spc="-10" dirty="0"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23" y="98335"/>
            <a:ext cx="4873752" cy="45178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465</a:t>
            </a:fld>
            <a:endParaRPr spc="-10" dirty="0"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943" y="1018098"/>
            <a:ext cx="2772112" cy="36623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466</a:t>
            </a:fld>
            <a:endParaRPr spc="-10" dirty="0"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10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user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0497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1125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Now, let's validate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user1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cluster/node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ets/8_6.txt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503046"/>
            <a:ext cx="781812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user2:password</a:t>
            </a:r>
            <a:r>
              <a:rPr sz="18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"http://localhost:9200/_cluster/health?pretty"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"error"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"root_cause"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"type"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"security_exception",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"reason"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"action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[cluster:monitor/main]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unauthorized</a:t>
            </a:r>
            <a:r>
              <a:rPr sz="18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user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[user2]"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],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"type"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"security_exception",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"reason"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"action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[cluster:monitor/main]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unauthorized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user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[user2]"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"status"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403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468</a:t>
            </a:fld>
            <a:endParaRPr spc="-10" dirty="0"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523" y="989075"/>
            <a:ext cx="4568952" cy="37825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43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Deleting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editing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role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469</a:t>
            </a:fld>
            <a:endParaRPr spc="-1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0124"/>
            <a:ext cx="9144000" cy="1499870"/>
            <a:chOff x="0" y="230124"/>
            <a:chExt cx="9144000" cy="1499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681" y="728472"/>
              <a:ext cx="1138048" cy="1001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30124"/>
              <a:ext cx="9144000" cy="698500"/>
            </a:xfrm>
            <a:custGeom>
              <a:avLst/>
              <a:gdLst/>
              <a:ahLst/>
              <a:cxnLst/>
              <a:rect l="l" t="t" r="r" b="b"/>
              <a:pathLst>
                <a:path w="9144000" h="698500">
                  <a:moveTo>
                    <a:pt x="0" y="0"/>
                  </a:moveTo>
                  <a:lnTo>
                    <a:pt x="9144000" y="0"/>
                  </a:lnTo>
                  <a:lnTo>
                    <a:pt x="9144000" y="697991"/>
                  </a:lnTo>
                  <a:lnTo>
                    <a:pt x="0" y="697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085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47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187" y="1221485"/>
            <a:ext cx="733170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_id: 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unique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identifier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document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 </a:t>
            </a:r>
            <a:r>
              <a:rPr sz="2400" dirty="0">
                <a:latin typeface="Arial"/>
                <a:cs typeface="Arial"/>
              </a:rPr>
              <a:t>the type, </a:t>
            </a:r>
            <a:r>
              <a:rPr sz="2400" spc="-5" dirty="0">
                <a:latin typeface="Arial"/>
                <a:cs typeface="Arial"/>
              </a:rPr>
              <a:t>just like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primary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table.</a:t>
            </a:r>
            <a:r>
              <a:rPr sz="2400" dirty="0">
                <a:latin typeface="Arial"/>
                <a:cs typeface="Arial"/>
              </a:rPr>
              <a:t> It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autogenerated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_type: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type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_index: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43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Deleting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editing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role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104" y="2188845"/>
            <a:ext cx="35566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 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page: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207263"/>
            <a:ext cx="3889248" cy="4488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470</a:t>
            </a:fld>
            <a:endParaRPr spc="-10" dirty="0"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283" y="1043939"/>
            <a:ext cx="5361432" cy="365150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8428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Document-level</a:t>
            </a:r>
            <a:r>
              <a:rPr sz="3000" b="0" dirty="0">
                <a:latin typeface="Palatino Linotype"/>
                <a:cs typeface="Palatino Linotype"/>
              </a:rPr>
              <a:t> security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field-level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security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471</a:t>
            </a:fld>
            <a:endParaRPr spc="-10" dirty="0"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711" y="394715"/>
            <a:ext cx="3186684" cy="42153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04" y="1986483"/>
            <a:ext cx="3248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Assign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newly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created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role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user2: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472</a:t>
            </a:fld>
            <a:endParaRPr spc="-10" dirty="0"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8428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Document-level</a:t>
            </a:r>
            <a:r>
              <a:rPr sz="3000" b="0" dirty="0">
                <a:latin typeface="Palatino Linotype"/>
                <a:cs typeface="Palatino Linotype"/>
              </a:rPr>
              <a:t> security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field-level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security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000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Now, let's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employee index and </a:t>
            </a:r>
            <a:r>
              <a:rPr sz="2400" dirty="0">
                <a:latin typeface="Arial"/>
                <a:cs typeface="Arial"/>
              </a:rPr>
              <a:t>check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what fields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returned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response.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40029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can see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response, </a:t>
            </a:r>
            <a:r>
              <a:rPr sz="2400" spc="-5" dirty="0">
                <a:latin typeface="Arial"/>
                <a:cs typeface="Arial"/>
              </a:rPr>
              <a:t>we have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successfully </a:t>
            </a:r>
            <a:r>
              <a:rPr sz="2400" dirty="0">
                <a:latin typeface="Arial"/>
                <a:cs typeface="Arial"/>
              </a:rPr>
              <a:t>restricted the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accessing salary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ets/8_7.txt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936" y="24383"/>
            <a:ext cx="6358127" cy="46710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474</a:t>
            </a:fld>
            <a:endParaRPr spc="-10" dirty="0"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7820" y="1162811"/>
            <a:ext cx="2650235" cy="34472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8428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Document-level</a:t>
            </a:r>
            <a:r>
              <a:rPr sz="3000" b="0" dirty="0">
                <a:latin typeface="Palatino Linotype"/>
                <a:cs typeface="Palatino Linotype"/>
              </a:rPr>
              <a:t> security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field-level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security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475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2394330"/>
            <a:ext cx="3538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Associate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newly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role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user1: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8428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Document-level</a:t>
            </a:r>
            <a:r>
              <a:rPr sz="3000" b="0" dirty="0">
                <a:latin typeface="Palatino Linotype"/>
                <a:cs typeface="Palatino Linotype"/>
              </a:rPr>
              <a:t> security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field-level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security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76197"/>
            <a:ext cx="78638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verify that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expected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spc="-10" dirty="0">
                <a:latin typeface="Arial"/>
                <a:cs typeface="Arial"/>
              </a:rPr>
              <a:t>executing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 against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department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user1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credentials: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ets/8_8.txt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547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X-Pack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security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Management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9144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provides </a:t>
            </a:r>
            <a:r>
              <a:rPr sz="2400" dirty="0">
                <a:latin typeface="Arial"/>
                <a:cs typeface="Arial"/>
              </a:rPr>
              <a:t>a set </a:t>
            </a:r>
            <a:r>
              <a:rPr sz="2400" spc="-5" dirty="0">
                <a:latin typeface="Arial"/>
                <a:cs typeface="Arial"/>
              </a:rPr>
              <a:t>of APIs </a:t>
            </a:r>
            <a:r>
              <a:rPr sz="2400" dirty="0">
                <a:latin typeface="Arial"/>
                <a:cs typeface="Arial"/>
              </a:rPr>
              <a:t>to create, </a:t>
            </a:r>
            <a:r>
              <a:rPr sz="2400" spc="-5" dirty="0">
                <a:latin typeface="Arial"/>
                <a:cs typeface="Arial"/>
              </a:rPr>
              <a:t>update, or </a:t>
            </a:r>
            <a:r>
              <a:rPr sz="2400" spc="-10" dirty="0">
                <a:latin typeface="Arial"/>
                <a:cs typeface="Arial"/>
              </a:rPr>
              <a:t>delete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native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187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ets/8_9.txt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46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Management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874901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9672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 user,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user3, 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monitor_role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assigned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it: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ets/8_10.txt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46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Management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479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654812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637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 </a:t>
            </a:r>
            <a:r>
              <a:rPr sz="2400" spc="-5" dirty="0">
                <a:latin typeface="Arial"/>
                <a:cs typeface="Arial"/>
              </a:rPr>
              <a:t>2: </a:t>
            </a:r>
            <a:r>
              <a:rPr sz="2400" dirty="0">
                <a:latin typeface="Arial"/>
                <a:cs typeface="Arial"/>
              </a:rPr>
              <a:t>Get the </a:t>
            </a:r>
            <a:r>
              <a:rPr sz="2400" spc="-5" dirty="0">
                <a:latin typeface="Arial"/>
                <a:cs typeface="Arial"/>
              </a:rPr>
              <a:t>list of all users: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-XGET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http://localhost:9200/_xpack/security/user?pretty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Delete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user3:</a:t>
            </a:r>
            <a:endParaRPr sz="2400">
              <a:latin typeface="Arial"/>
              <a:cs typeface="Arial"/>
            </a:endParaRPr>
          </a:p>
          <a:p>
            <a:pPr marL="12700" marR="9144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-XDELETE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http://localhost:9200/_xpack/security/user/user3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Response: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{"found":true}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202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Nodes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48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076" y="1136141"/>
            <a:ext cx="80943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Elasticsearch node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dirty="0">
                <a:latin typeface="Arial"/>
                <a:cs typeface="Arial"/>
              </a:rPr>
              <a:t>server </a:t>
            </a:r>
            <a:r>
              <a:rPr sz="2400" spc="-5" dirty="0">
                <a:latin typeface="Arial"/>
                <a:cs typeface="Arial"/>
              </a:rPr>
              <a:t>of Elasticsearch,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nodes.</a:t>
            </a:r>
            <a:endParaRPr sz="24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participates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indexing,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performing</a:t>
            </a:r>
            <a:endParaRPr sz="2400">
              <a:latin typeface="Arial"/>
              <a:cs typeface="Arial"/>
            </a:endParaRPr>
          </a:p>
          <a:p>
            <a:pPr marL="354965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4965" marR="442595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Every Elasticsearch node is assigned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unique </a:t>
            </a:r>
            <a:r>
              <a:rPr sz="2400" dirty="0">
                <a:latin typeface="Arial"/>
                <a:cs typeface="Arial"/>
              </a:rPr>
              <a:t>ID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 when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started.</a:t>
            </a:r>
            <a:endParaRPr sz="2400">
              <a:latin typeface="Arial"/>
              <a:cs typeface="Arial"/>
            </a:endParaRPr>
          </a:p>
          <a:p>
            <a:pPr marL="354965" marR="1443355" indent="-34290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node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also be </a:t>
            </a:r>
            <a:r>
              <a:rPr sz="2400" spc="-10" dirty="0">
                <a:latin typeface="Arial"/>
                <a:cs typeface="Arial"/>
              </a:rPr>
              <a:t>assigned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static name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node.name parameter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config/elasticsearch.yml.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46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User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Management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0242"/>
            <a:ext cx="78486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4:</a:t>
            </a:r>
            <a:r>
              <a:rPr sz="2400" spc="-10" dirty="0">
                <a:latin typeface="Arial"/>
                <a:cs typeface="Arial"/>
              </a:rPr>
              <a:t> Change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password: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-XPUT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http://localhost:9200/_xpack/security/user/user2/_passwor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d -H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"content-type: application/json"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"{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\"password\":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\"newpassword\"}"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087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Role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Management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39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provides </a:t>
            </a:r>
            <a:r>
              <a:rPr sz="2400" dirty="0">
                <a:latin typeface="Arial"/>
                <a:cs typeface="Arial"/>
              </a:rPr>
              <a:t>a set </a:t>
            </a:r>
            <a:r>
              <a:rPr sz="2400" spc="-5" dirty="0">
                <a:latin typeface="Arial"/>
                <a:cs typeface="Arial"/>
              </a:rPr>
              <a:t>of APIs </a:t>
            </a:r>
            <a:r>
              <a:rPr sz="2400" dirty="0">
                <a:latin typeface="Arial"/>
                <a:cs typeface="Arial"/>
              </a:rPr>
              <a:t>to create, </a:t>
            </a:r>
            <a:r>
              <a:rPr sz="2400" spc="-5" dirty="0">
                <a:latin typeface="Arial"/>
                <a:cs typeface="Arial"/>
              </a:rPr>
              <a:t>update, remove,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retrieve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roles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native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1747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 under</a:t>
            </a:r>
            <a:r>
              <a:rPr sz="2400" dirty="0">
                <a:latin typeface="Arial"/>
                <a:cs typeface="Arial"/>
              </a:rPr>
              <a:t> 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section,</a:t>
            </a:r>
            <a:r>
              <a:rPr sz="2400" spc="-5" dirty="0">
                <a:latin typeface="Arial"/>
                <a:cs typeface="Arial"/>
              </a:rPr>
              <a:t>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what</a:t>
            </a:r>
            <a:r>
              <a:rPr sz="2400" dirty="0">
                <a:latin typeface="Arial"/>
                <a:cs typeface="Arial"/>
              </a:rPr>
              <a:t> they</a:t>
            </a:r>
            <a:r>
              <a:rPr sz="2400" spc="-5" dirty="0">
                <a:latin typeface="Arial"/>
                <a:cs typeface="Arial"/>
              </a:rPr>
              <a:t> do,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ets/8_11.txt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087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Role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Management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56157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0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take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2838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1: Create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field-level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imposed 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employee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ets/8_12.txt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087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Role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Management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888312"/>
            <a:ext cx="780224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details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ets/8_13.txt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0087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Role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Management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APIs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71398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3: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Delete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-XDELETE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http://localhost:9200/_xpack/security/role/employee_read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Response: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{"found":true}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26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Monitoring</a:t>
            </a:r>
            <a:r>
              <a:rPr sz="3000" b="0" spc="-5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2129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exposes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endParaRPr sz="2400">
              <a:latin typeface="Arial"/>
              <a:cs typeface="Arial"/>
            </a:endParaRPr>
          </a:p>
          <a:p>
            <a:pPr marL="355600" marR="3441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stats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monitor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node,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indices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3784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Some of </a:t>
            </a:r>
            <a:r>
              <a:rPr sz="2400" dirty="0">
                <a:latin typeface="Arial"/>
                <a:cs typeface="Arial"/>
              </a:rPr>
              <a:t>these </a:t>
            </a:r>
            <a:r>
              <a:rPr sz="2400" spc="-5" dirty="0">
                <a:latin typeface="Arial"/>
                <a:cs typeface="Arial"/>
              </a:rPr>
              <a:t>APIs are _cluster/stats, _nodes/stats,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myindex/stats.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These APIs provide state/monitoring information in </a:t>
            </a:r>
            <a:r>
              <a:rPr sz="2400" dirty="0">
                <a:latin typeface="Arial"/>
                <a:cs typeface="Arial"/>
              </a:rPr>
              <a:t>real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time,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are presented in these </a:t>
            </a:r>
            <a:r>
              <a:rPr sz="2400" dirty="0">
                <a:latin typeface="Arial"/>
                <a:cs typeface="Arial"/>
              </a:rPr>
              <a:t>APIs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point-in-time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.json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47" y="115823"/>
            <a:ext cx="6858000" cy="45796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486</a:t>
            </a:fld>
            <a:endParaRPr spc="-10" dirty="0"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265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Monitoring</a:t>
            </a:r>
            <a:r>
              <a:rPr sz="3000" b="0" spc="-5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89482"/>
            <a:ext cx="760475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 </a:t>
            </a:r>
            <a:r>
              <a:rPr sz="2400" spc="-5" dirty="0">
                <a:latin typeface="Arial"/>
                <a:cs typeface="Arial"/>
              </a:rPr>
              <a:t>dedicated </a:t>
            </a:r>
            <a:r>
              <a:rPr sz="2400" dirty="0">
                <a:latin typeface="Arial"/>
                <a:cs typeface="Arial"/>
              </a:rPr>
              <a:t>monitoring </a:t>
            </a:r>
            <a:r>
              <a:rPr sz="2400" spc="-5" dirty="0">
                <a:latin typeface="Arial"/>
                <a:cs typeface="Arial"/>
              </a:rPr>
              <a:t>cluster is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up, </a:t>
            </a:r>
            <a:r>
              <a:rPr sz="2400" dirty="0">
                <a:latin typeface="Arial"/>
                <a:cs typeface="Arial"/>
              </a:rPr>
              <a:t>then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configure where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send/ship </a:t>
            </a:r>
            <a:r>
              <a:rPr sz="2400" dirty="0">
                <a:latin typeface="Arial"/>
                <a:cs typeface="Arial"/>
              </a:rPr>
              <a:t>the metrics to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instances.</a:t>
            </a:r>
            <a:endParaRPr sz="2400">
              <a:latin typeface="Arial"/>
              <a:cs typeface="Arial"/>
            </a:endParaRPr>
          </a:p>
          <a:p>
            <a:pPr marL="355600" marR="869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elasticsearch.yml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node,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xpack.monitoring.exporters: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id1: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type:</a:t>
            </a:r>
            <a:r>
              <a:rPr sz="24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["http://dedicated_monitoring_cluster:port"]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8611" y="989075"/>
            <a:ext cx="5448299" cy="364540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4745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Monitoring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UI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488</a:t>
            </a:fld>
            <a:endParaRPr spc="-10" dirty="0"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2029"/>
            <a:ext cx="739076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Once </a:t>
            </a:r>
            <a:r>
              <a:rPr sz="1800" spc="-15" dirty="0">
                <a:latin typeface="Arial"/>
                <a:cs typeface="Arial"/>
              </a:rPr>
              <a:t>you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click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Turn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 monitoring,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cluster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settings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will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Arial"/>
                <a:cs typeface="Arial"/>
              </a:rPr>
              <a:t>which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verified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following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API: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curl -u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18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-XGET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http://localhost:9200/_cluster/settings?pretty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700" marR="5821680" indent="126364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"persistent"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"xpack"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520065" marR="5013960" indent="-1270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"monitoring"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"collection"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"enabled"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"true"</a:t>
            </a:r>
            <a:endParaRPr sz="1800">
              <a:latin typeface="Arial"/>
              <a:cs typeface="Arial"/>
            </a:endParaRPr>
          </a:p>
          <a:p>
            <a:pPr marL="520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"transient"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489</a:t>
            </a:fld>
            <a:endParaRPr spc="-1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40" y="1932432"/>
            <a:ext cx="2793491" cy="22661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5113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Clusters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49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1274444"/>
            <a:ext cx="528955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cluster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hosts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one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more</a:t>
            </a:r>
            <a:endParaRPr sz="2200">
              <a:latin typeface="Arial"/>
              <a:cs typeface="Arial"/>
            </a:endParaRPr>
          </a:p>
          <a:p>
            <a:pPr marL="355600" marR="15875" algn="just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indexes and is responsible for providing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operations such as searching, </a:t>
            </a:r>
            <a:r>
              <a:rPr sz="2200" spc="-10" dirty="0">
                <a:latin typeface="Arial"/>
                <a:cs typeface="Arial"/>
              </a:rPr>
              <a:t>indexing,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aggregations.</a:t>
            </a:r>
            <a:endParaRPr sz="22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A cluster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formed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one 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more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nodes.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Arial"/>
                <a:cs typeface="Arial"/>
              </a:rPr>
              <a:t>Every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node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spc="-10" dirty="0">
                <a:latin typeface="Arial"/>
                <a:cs typeface="Arial"/>
              </a:rPr>
              <a:t>always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part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a cluster, even if </a:t>
            </a:r>
            <a:r>
              <a:rPr sz="2200" dirty="0">
                <a:latin typeface="Arial"/>
                <a:cs typeface="Arial"/>
              </a:rPr>
              <a:t>it </a:t>
            </a:r>
            <a:r>
              <a:rPr sz="2200" spc="-5" dirty="0">
                <a:latin typeface="Arial"/>
                <a:cs typeface="Arial"/>
              </a:rPr>
              <a:t>is just a single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node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cluster.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76" y="1045463"/>
            <a:ext cx="5718047" cy="37033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4745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Monitoring</a:t>
            </a:r>
            <a:r>
              <a:rPr sz="3000" b="0" spc="-6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UI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490</a:t>
            </a:fld>
            <a:endParaRPr spc="-10" dirty="0"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536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5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metrics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85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 the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 data 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10" dirty="0">
                <a:latin typeface="Arial"/>
                <a:cs typeface="Arial"/>
              </a:rPr>
              <a:t>level,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5941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dirty="0">
                <a:latin typeface="Arial"/>
                <a:cs typeface="Arial"/>
              </a:rPr>
              <a:t>Monitoring </a:t>
            </a:r>
            <a:r>
              <a:rPr sz="2400" spc="-5" dirty="0">
                <a:latin typeface="Arial"/>
                <a:cs typeface="Arial"/>
              </a:rPr>
              <a:t>UI provides </a:t>
            </a:r>
            <a:r>
              <a:rPr sz="2400" dirty="0">
                <a:latin typeface="Arial"/>
                <a:cs typeface="Arial"/>
              </a:rPr>
              <a:t>three tabs,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 displaying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metrics 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cluster, node,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73406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three </a:t>
            </a:r>
            <a:r>
              <a:rPr sz="2400" dirty="0">
                <a:latin typeface="Arial"/>
                <a:cs typeface="Arial"/>
              </a:rPr>
              <a:t>tabs </a:t>
            </a:r>
            <a:r>
              <a:rPr sz="2400" spc="-5" dirty="0">
                <a:latin typeface="Arial"/>
                <a:cs typeface="Arial"/>
              </a:rPr>
              <a:t>are Overview, Nodes, and </a:t>
            </a:r>
            <a:r>
              <a:rPr sz="2400" dirty="0">
                <a:latin typeface="Arial"/>
                <a:cs typeface="Arial"/>
              </a:rPr>
              <a:t>Indices,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respectively.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322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Overview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tab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254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940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Cluster-level </a:t>
            </a:r>
            <a:r>
              <a:rPr sz="2400" dirty="0">
                <a:latin typeface="Arial"/>
                <a:cs typeface="Arial"/>
              </a:rPr>
              <a:t>metrics </a:t>
            </a:r>
            <a:r>
              <a:rPr sz="2400" spc="-5" dirty="0">
                <a:latin typeface="Arial"/>
                <a:cs typeface="Arial"/>
              </a:rPr>
              <a:t>provide aggregated information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 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nodes </a:t>
            </a:r>
            <a:r>
              <a:rPr sz="2400" spc="-5" dirty="0">
                <a:latin typeface="Arial"/>
                <a:cs typeface="Arial"/>
              </a:rPr>
              <a:t>and is </a:t>
            </a:r>
            <a:r>
              <a:rPr sz="2400" dirty="0">
                <a:latin typeface="Arial"/>
                <a:cs typeface="Arial"/>
              </a:rPr>
              <a:t>the first </a:t>
            </a:r>
            <a:r>
              <a:rPr sz="2400" spc="-5" dirty="0">
                <a:latin typeface="Arial"/>
                <a:cs typeface="Arial"/>
              </a:rPr>
              <a:t>place one should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Cluster-level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Overview</a:t>
            </a:r>
            <a:r>
              <a:rPr sz="2400" dirty="0">
                <a:latin typeface="Arial"/>
                <a:cs typeface="Arial"/>
              </a:rPr>
              <a:t> tab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navigated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by clicking on </a:t>
            </a:r>
            <a:r>
              <a:rPr sz="2400" dirty="0">
                <a:latin typeface="Arial"/>
                <a:cs typeface="Arial"/>
              </a:rPr>
              <a:t>the Overview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 found</a:t>
            </a:r>
            <a:r>
              <a:rPr sz="2400" spc="-5" dirty="0">
                <a:latin typeface="Arial"/>
                <a:cs typeface="Arial"/>
              </a:rPr>
              <a:t>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landing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75" y="1033272"/>
            <a:ext cx="6632448" cy="35189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04" y="131190"/>
            <a:ext cx="7857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Overview tab </a:t>
            </a: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metrics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indicate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health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an 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493</a:t>
            </a:fld>
            <a:endParaRPr spc="-10" dirty="0"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48" y="2339339"/>
            <a:ext cx="8223504" cy="21884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747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Nodes</a:t>
            </a:r>
            <a:r>
              <a:rPr sz="3000" b="0" spc="-8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tab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494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088516"/>
            <a:ext cx="78416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Clicking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Nodes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tab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displays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summary </a:t>
            </a:r>
            <a:r>
              <a:rPr sz="2400" spc="-10" dirty="0">
                <a:latin typeface="Arial"/>
                <a:cs typeface="Arial"/>
              </a:rPr>
              <a:t>details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 node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cluster, as shown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screenshot: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8995"/>
            <a:ext cx="9144000" cy="4655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495</a:t>
            </a:fld>
            <a:endParaRPr spc="-10" dirty="0"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2420"/>
            <a:ext cx="9144000" cy="4692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496</a:t>
            </a:fld>
            <a:endParaRPr spc="-10" dirty="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" y="973836"/>
            <a:ext cx="7589520" cy="372160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590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Indices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tab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497</a:t>
            </a:fld>
            <a:endParaRPr spc="-10" dirty="0"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247"/>
            <a:ext cx="9144000" cy="4497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498</a:t>
            </a:fld>
            <a:endParaRPr spc="-10" dirty="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923"/>
            <a:ext cx="9070848" cy="46954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499</a:t>
            </a:fld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8675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What</a:t>
            </a:r>
            <a:r>
              <a:rPr sz="3200" b="0" spc="-5" dirty="0">
                <a:latin typeface="Palatino Linotype"/>
                <a:cs typeface="Palatino Linotype"/>
              </a:rPr>
              <a:t> is </a:t>
            </a:r>
            <a:r>
              <a:rPr sz="3200" b="0" dirty="0">
                <a:latin typeface="Palatino Linotype"/>
                <a:cs typeface="Palatino Linotype"/>
              </a:rPr>
              <a:t>Elasticsearch, and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why</a:t>
            </a:r>
            <a:r>
              <a:rPr sz="3200" b="0" spc="-5" dirty="0">
                <a:latin typeface="Palatino Linotype"/>
                <a:cs typeface="Palatino Linotype"/>
              </a:rPr>
              <a:t> use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it?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81278"/>
            <a:ext cx="731964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Let's 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key </a:t>
            </a:r>
            <a:r>
              <a:rPr sz="2400" spc="-5" dirty="0">
                <a:latin typeface="Arial"/>
                <a:cs typeface="Arial"/>
              </a:rPr>
              <a:t>benefits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your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Schemaless,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document-oriented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Easy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operate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Near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real-time</a:t>
            </a:r>
            <a:endParaRPr sz="2400">
              <a:latin typeface="Arial"/>
              <a:cs typeface="Arial"/>
            </a:endParaRPr>
          </a:p>
          <a:p>
            <a:pPr marL="355600" marR="512762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ghtn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ng</a:t>
            </a:r>
            <a:r>
              <a:rPr sz="2400" dirty="0">
                <a:latin typeface="Arial"/>
                <a:cs typeface="Arial"/>
              </a:rPr>
              <a:t>-fast  </a:t>
            </a:r>
            <a:r>
              <a:rPr sz="2400" spc="-5" dirty="0">
                <a:latin typeface="Arial"/>
                <a:cs typeface="Arial"/>
              </a:rPr>
              <a:t>Fault-tolerant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700" y="3529584"/>
            <a:ext cx="1530096" cy="1018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9556" y="1834225"/>
            <a:ext cx="228777" cy="2287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543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Shards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replicas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50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36727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115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First, let's understand what </a:t>
            </a:r>
            <a:r>
              <a:rPr sz="2400" dirty="0">
                <a:latin typeface="Arial"/>
                <a:cs typeface="Arial"/>
              </a:rPr>
              <a:t>a shard </a:t>
            </a:r>
            <a:r>
              <a:rPr sz="2400" spc="-5" dirty="0">
                <a:latin typeface="Arial"/>
                <a:cs typeface="Arial"/>
              </a:rPr>
              <a:t>is,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index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Shards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 marL="355600" marR="3784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Shards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dividing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nodes.</a:t>
            </a:r>
            <a:endParaRPr sz="2400">
              <a:latin typeface="Arial"/>
              <a:cs typeface="Arial"/>
            </a:endParaRPr>
          </a:p>
          <a:p>
            <a:pPr marL="355600" marR="7366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There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limit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amount of data that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single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dictated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storage,</a:t>
            </a:r>
            <a:r>
              <a:rPr sz="2400" dirty="0">
                <a:latin typeface="Arial"/>
                <a:cs typeface="Arial"/>
              </a:rPr>
              <a:t> memory,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capacities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node.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4357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Aler</a:t>
            </a:r>
            <a:r>
              <a:rPr sz="3000" b="0" spc="5" dirty="0">
                <a:latin typeface="Palatino Linotype"/>
                <a:cs typeface="Palatino Linotype"/>
              </a:rPr>
              <a:t>t</a:t>
            </a:r>
            <a:r>
              <a:rPr sz="3000" b="0" dirty="0">
                <a:latin typeface="Palatino Linotype"/>
                <a:cs typeface="Palatino Linotype"/>
              </a:rPr>
              <a:t>ing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415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nice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administrator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notified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There 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 </a:t>
            </a:r>
            <a:r>
              <a:rPr sz="2400" spc="-10" dirty="0">
                <a:latin typeface="Arial"/>
                <a:cs typeface="Arial"/>
              </a:rPr>
              <a:t>being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monitored</a:t>
            </a:r>
            <a:endParaRPr sz="2400">
              <a:latin typeface="Arial"/>
              <a:cs typeface="Arial"/>
            </a:endParaRPr>
          </a:p>
          <a:p>
            <a:pPr marL="355600" marR="1365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turns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red/yellow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due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leaving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Disk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space/CPU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utilization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crosses a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threshold</a:t>
            </a:r>
            <a:endParaRPr sz="2400">
              <a:latin typeface="Arial"/>
              <a:cs typeface="Arial"/>
            </a:endParaRPr>
          </a:p>
          <a:p>
            <a:pPr marL="355600" marR="254317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There is an intrusion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network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reported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logs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31" y="1036319"/>
            <a:ext cx="7566659" cy="36591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501</a:t>
            </a:fld>
            <a:endParaRPr spc="-10" dirty="0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87576"/>
            <a:ext cx="784034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223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Let's look into </a:t>
            </a:r>
            <a:r>
              <a:rPr sz="2000" dirty="0">
                <a:latin typeface="Arial"/>
                <a:cs typeface="Arial"/>
              </a:rPr>
              <a:t>a sample watch </a:t>
            </a:r>
            <a:r>
              <a:rPr sz="2000" spc="-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understand the </a:t>
            </a:r>
            <a:r>
              <a:rPr sz="2000" spc="-5" dirty="0">
                <a:latin typeface="Arial"/>
                <a:cs typeface="Arial"/>
              </a:rPr>
              <a:t>building blocks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watch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detail.</a:t>
            </a:r>
            <a:endParaRPr sz="20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snippet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creates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watch: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3608070" algn="l"/>
                <a:tab pos="7557770" algn="l"/>
              </a:tabLst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curl -u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elastic:elastic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-X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POST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p: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/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/localhost: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9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200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/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_xpa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k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/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her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/w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at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h/log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ta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_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er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or_wa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ch	-H 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application/json'	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-d '{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"trigger":{"schedule":{"interval":"30s"}},"input":{"search":{"request":{"in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dices":["logstash*"],"body":{"query":{"match":{"message":"error"}}}}}},"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condition":{"compare":{"ctx.payload.hits.total":{"gt":0}}},"actions":{"log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_error":{"logging":{"text":"The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number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errors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</a:t>
            </a:r>
            <a:r>
              <a:rPr sz="20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logs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{{ctx.payload.hits.total}}"}}}}'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34744"/>
            <a:ext cx="78232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Example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hourly trigger: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snippet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shows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an hourly trigger that triggers 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watch every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45th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minute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{"trigger":{"schedule":{"hourly":{"minute":45}}}}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666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array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minutes,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too.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following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snippet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hourly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 that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triggers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watch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15th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45th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minute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hour: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{"trigger":{"schedule":{"hourly":{"minute":[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15,45]}}}}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75946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watch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daily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PM: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{"trigger":{"schedule":{"daily":{"at":"20:00"}}}}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7393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specifying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watch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 weekly on </a:t>
            </a:r>
            <a:r>
              <a:rPr sz="2400" dirty="0">
                <a:latin typeface="Arial"/>
                <a:cs typeface="Arial"/>
              </a:rPr>
              <a:t>Mondays </a:t>
            </a:r>
            <a:r>
              <a:rPr sz="2400" spc="-5" dirty="0">
                <a:latin typeface="Arial"/>
                <a:cs typeface="Arial"/>
              </a:rPr>
              <a:t>at 10 </a:t>
            </a:r>
            <a:r>
              <a:rPr sz="2400" dirty="0">
                <a:latin typeface="Arial"/>
                <a:cs typeface="Arial"/>
              </a:rPr>
              <a:t>AM </a:t>
            </a:r>
            <a:r>
              <a:rPr sz="2400" spc="-5" dirty="0">
                <a:latin typeface="Arial"/>
                <a:cs typeface="Arial"/>
              </a:rPr>
              <a:t>and on Fridays 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PM: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{"trigger":{"schedule":{"weekly":[{"on":"monday","at":"10:0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0"},{"on":"friday","at":"20:00"}]}}}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20877"/>
            <a:ext cx="762317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specifying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schedule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syntax.</a:t>
            </a:r>
            <a:endParaRPr sz="2200">
              <a:latin typeface="Arial"/>
              <a:cs typeface="Arial"/>
            </a:endParaRPr>
          </a:p>
          <a:p>
            <a:pPr marL="355600" marR="5505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snippet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specifies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watch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be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triggered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hourly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45th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minute: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"trigger"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"schedule"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"cron"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: "0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45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*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*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*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?"</a:t>
            </a:r>
            <a:endParaRPr sz="22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34744"/>
            <a:ext cx="78657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035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payload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accessed 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ctx.payload.*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variable: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"input":{"search":{"request":{"indices":["logstash*"],"body":{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"query":{"match":{"message":"error"}}}}}}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76197"/>
            <a:ext cx="75057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condition: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condition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payload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determine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executed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not: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"condition":{"compare":{"ctx.payload.hits.total":{"gt":0}}}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Anatomy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of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509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7882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actions: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section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specify 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taken when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watch condition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evaluates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5459">
              <a:lnSpc>
                <a:spcPct val="100000"/>
              </a:lnSpc>
              <a:tabLst>
                <a:tab pos="2248535" algn="l"/>
              </a:tabLst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"actions":{"log_error":{"logging":{"text":"The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number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of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errors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logs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is	{{ctx.payload.hits.total}}"}}}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085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51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36141"/>
            <a:ext cx="75488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dividing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data among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called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sharding.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Sharding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inherent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scaling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parallelizing,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2565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helps in utilizing storage across different nodes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7114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helps in utilizing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processing power of different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84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Alerting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action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523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know </a:t>
            </a: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a Watch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made </a:t>
            </a:r>
            <a:r>
              <a:rPr sz="2400" spc="-5" dirty="0">
                <a:latin typeface="Arial"/>
                <a:cs typeface="Arial"/>
              </a:rPr>
              <a:t>up of, in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section,</a:t>
            </a:r>
            <a:r>
              <a:rPr sz="2400" spc="-5" dirty="0">
                <a:latin typeface="Arial"/>
                <a:cs typeface="Arial"/>
              </a:rPr>
              <a:t> we 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explore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create,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delete,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watches.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61023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create/delete/manage watches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software: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Watcher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X-Pack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Watcher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72" y="1589532"/>
            <a:ext cx="8602980" cy="27310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55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alert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511</a:t>
            </a:fld>
            <a:endParaRPr spc="-10" dirty="0"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2071116"/>
            <a:ext cx="7723632" cy="27142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71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Threshold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Alert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512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942289"/>
            <a:ext cx="74853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name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alert; choose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index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query against, </a:t>
            </a:r>
            <a:r>
              <a:rPr sz="2400" dirty="0">
                <a:latin typeface="Arial"/>
                <a:cs typeface="Arial"/>
              </a:rPr>
              <a:t>the time </a:t>
            </a:r>
            <a:r>
              <a:rPr sz="2400" spc="-5" dirty="0">
                <a:latin typeface="Arial"/>
                <a:cs typeface="Arial"/>
              </a:rPr>
              <a:t>field, and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trigger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Threshold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Alert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" y="1205483"/>
            <a:ext cx="7427976" cy="33207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71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Threshold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Alert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513</a:t>
            </a:fld>
            <a:endParaRPr spc="-10" dirty="0"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586227"/>
            <a:ext cx="8442960" cy="18714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711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Threshold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Alert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514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221485"/>
            <a:ext cx="75819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provides </a:t>
            </a:r>
            <a:r>
              <a:rPr sz="2400" dirty="0">
                <a:latin typeface="Arial"/>
                <a:cs typeface="Arial"/>
              </a:rPr>
              <a:t>three types </a:t>
            </a:r>
            <a:r>
              <a:rPr sz="2400" spc="-5" dirty="0">
                <a:latin typeface="Arial"/>
                <a:cs typeface="Arial"/>
              </a:rPr>
              <a:t>of actions,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is, email, slack,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logging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actions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configured: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4455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new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alert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22857"/>
            <a:ext cx="784605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512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Clicking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save the</a:t>
            </a:r>
            <a:r>
              <a:rPr sz="2400" spc="-5" dirty="0">
                <a:latin typeface="Arial"/>
                <a:cs typeface="Arial"/>
              </a:rPr>
              <a:t> watch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watches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validated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elastic:elastic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-XGET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http://localhost:9200/.watches/_search?q=metadata.name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:logs_watch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891" y="1088184"/>
            <a:ext cx="5692753" cy="35615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52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Advanced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516</a:t>
            </a:fld>
            <a:endParaRPr spc="-10" dirty="0"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451" y="3704844"/>
            <a:ext cx="8008620" cy="7757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52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Advanced</a:t>
            </a:r>
            <a:r>
              <a:rPr sz="3000" b="0" spc="-7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517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635304" y="1134871"/>
            <a:ext cx="779272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Clicking </a:t>
            </a:r>
            <a:r>
              <a:rPr sz="2000" spc="-5" dirty="0">
                <a:latin typeface="Arial"/>
                <a:cs typeface="Arial"/>
              </a:rPr>
              <a:t>on Save will </a:t>
            </a:r>
            <a:r>
              <a:rPr sz="2000" dirty="0">
                <a:latin typeface="Arial"/>
                <a:cs typeface="Arial"/>
              </a:rPr>
              <a:t>save the watch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dirty="0">
                <a:latin typeface="Arial"/>
                <a:cs typeface="Arial"/>
              </a:rPr>
              <a:t>watches </a:t>
            </a:r>
            <a:r>
              <a:rPr sz="2000" spc="-5" dirty="0">
                <a:latin typeface="Arial"/>
                <a:cs typeface="Arial"/>
              </a:rPr>
              <a:t>index and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validated </a:t>
            </a:r>
            <a:r>
              <a:rPr sz="2000" spc="-5" dirty="0">
                <a:latin typeface="Arial"/>
                <a:cs typeface="Arial"/>
              </a:rPr>
              <a:t>using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query:</a:t>
            </a:r>
            <a:endParaRPr sz="2000">
              <a:latin typeface="Arial"/>
              <a:cs typeface="Arial"/>
            </a:endParaRPr>
          </a:p>
          <a:p>
            <a:pPr marL="12700" marR="32384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curl -u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elastic:elastic -XGET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http://localhost:9200/.watches/_search?q=metadata.name:errored_lo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gs_watch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Arial"/>
                <a:cs typeface="Arial"/>
              </a:rPr>
              <a:t>Since</a:t>
            </a:r>
            <a:r>
              <a:rPr sz="2000" dirty="0">
                <a:latin typeface="Arial"/>
                <a:cs typeface="Arial"/>
              </a:rPr>
              <a:t> we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logging</a:t>
            </a:r>
            <a:r>
              <a:rPr sz="2000" dirty="0">
                <a:latin typeface="Arial"/>
                <a:cs typeface="Arial"/>
              </a:rPr>
              <a:t> as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action,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alert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triggered,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elasticsearch.log: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803" y="1091626"/>
            <a:ext cx="6184391" cy="356492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393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Deleting/deactivating/editing</a:t>
            </a:r>
            <a:r>
              <a:rPr sz="3000" b="0" spc="-7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watch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518</a:t>
            </a:fld>
            <a:endParaRPr spc="-10" dirty="0"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191" y="0"/>
            <a:ext cx="6071616" cy="46588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519</a:t>
            </a:fld>
            <a:endParaRPr spc="-1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236" y="1882139"/>
            <a:ext cx="6891527" cy="281330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085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52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187" y="1038605"/>
            <a:ext cx="7573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diagram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illustrates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shards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three-node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16821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Summa</a:t>
            </a:r>
            <a:r>
              <a:rPr sz="3000" b="0" spc="5" dirty="0">
                <a:latin typeface="Palatino Linotype"/>
                <a:cs typeface="Palatino Linotype"/>
              </a:rPr>
              <a:t>r</a:t>
            </a:r>
            <a:r>
              <a:rPr sz="3000" b="0" dirty="0">
                <a:latin typeface="Palatino Linotype"/>
                <a:cs typeface="Palatino Linotype"/>
              </a:rPr>
              <a:t>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400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explored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install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X-Pack components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5" dirty="0">
                <a:latin typeface="Arial"/>
                <a:cs typeface="Arial"/>
              </a:rPr>
              <a:t>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secure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Elastic cluster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roles.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108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also learned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dirty="0">
                <a:latin typeface="Arial"/>
                <a:cs typeface="Arial"/>
              </a:rPr>
              <a:t> server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alerting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notifications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there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changes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anomalies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2105" y="3627709"/>
            <a:ext cx="806450" cy="8733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520</a:t>
            </a:fld>
            <a:endParaRPr spc="-10" dirty="0"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9144000" cy="835660"/>
            <a:chOff x="0" y="4308347"/>
            <a:chExt cx="9144000" cy="83566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9144000" cy="169545"/>
            </a:xfrm>
            <a:custGeom>
              <a:avLst/>
              <a:gdLst/>
              <a:ahLst/>
              <a:cxnLst/>
              <a:rect l="l" t="t" r="r" b="b"/>
              <a:pathLst>
                <a:path w="9144000" h="169545">
                  <a:moveTo>
                    <a:pt x="914400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9144000" y="1691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8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521</a:t>
            </a:fld>
            <a:endParaRPr spc="-10" dirty="0"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981" y="1222629"/>
            <a:ext cx="80257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6889" marR="5080" indent="-1774825">
              <a:lnSpc>
                <a:spcPct val="100000"/>
              </a:lnSpc>
              <a:spcBef>
                <a:spcPts val="100"/>
              </a:spcBef>
              <a:tabLst>
                <a:tab pos="774065" algn="l"/>
                <a:tab pos="6193155" algn="l"/>
              </a:tabLst>
            </a:pPr>
            <a:r>
              <a:rPr dirty="0"/>
              <a:t>9.	</a:t>
            </a:r>
            <a:r>
              <a:rPr spc="-5" dirty="0"/>
              <a:t>Runnin</a:t>
            </a:r>
            <a:r>
              <a:rPr dirty="0"/>
              <a:t>g</a:t>
            </a:r>
            <a:r>
              <a:rPr spc="-5" dirty="0"/>
              <a:t> </a:t>
            </a:r>
            <a:r>
              <a:rPr dirty="0"/>
              <a:t>Elastic	</a:t>
            </a:r>
            <a:r>
              <a:rPr spc="-5" dirty="0"/>
              <a:t>Stack  </a:t>
            </a:r>
            <a:r>
              <a:rPr dirty="0"/>
              <a:t>in</a:t>
            </a:r>
            <a:r>
              <a:rPr spc="-10" dirty="0"/>
              <a:t> </a:t>
            </a:r>
            <a:r>
              <a:rPr spc="-15" dirty="0"/>
              <a:t>Production</a:t>
            </a: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094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Running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Stack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Production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866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</a:t>
            </a:r>
            <a:r>
              <a:rPr sz="2400" spc="-5" dirty="0">
                <a:latin typeface="Arial"/>
                <a:cs typeface="Arial"/>
              </a:rPr>
              <a:t> your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Hosting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Stack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Hosting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10" dirty="0">
                <a:latin typeface="Arial"/>
                <a:cs typeface="Arial"/>
              </a:rPr>
              <a:t>own,</a:t>
            </a:r>
            <a:r>
              <a:rPr sz="2400" dirty="0">
                <a:latin typeface="Arial"/>
                <a:cs typeface="Arial"/>
              </a:rPr>
              <a:t> that </a:t>
            </a:r>
            <a:r>
              <a:rPr sz="2400" spc="-5" dirty="0">
                <a:latin typeface="Arial"/>
                <a:cs typeface="Arial"/>
              </a:rPr>
              <a:t>is,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self-hosting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Backing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restoring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Setting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Setting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Modeling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series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7088" y="3044951"/>
            <a:ext cx="2839212" cy="15422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523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7086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Hosting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Stack</a:t>
            </a:r>
            <a:r>
              <a:rPr sz="3000" b="0" spc="-10" dirty="0">
                <a:latin typeface="Palatino Linotype"/>
                <a:cs typeface="Palatino Linotype"/>
              </a:rPr>
              <a:t> on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managed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cloud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524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400936"/>
            <a:ext cx="756158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21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Cloud providers </a:t>
            </a:r>
            <a:r>
              <a:rPr sz="2400" dirty="0">
                <a:latin typeface="Arial"/>
                <a:cs typeface="Arial"/>
              </a:rPr>
              <a:t>make the </a:t>
            </a:r>
            <a:r>
              <a:rPr sz="2400" spc="-5" dirty="0">
                <a:latin typeface="Arial"/>
                <a:cs typeface="Arial"/>
              </a:rPr>
              <a:t>process of setting 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production-ready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easier.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As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user, 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don't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low-level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selection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hardware,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operating </a:t>
            </a:r>
            <a:r>
              <a:rPr sz="2400" dirty="0">
                <a:latin typeface="Arial"/>
                <a:cs typeface="Arial"/>
              </a:rPr>
              <a:t>system,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917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Getting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 </a:t>
            </a:r>
            <a:r>
              <a:rPr sz="3000" b="0" dirty="0">
                <a:latin typeface="Palatino Linotype"/>
                <a:cs typeface="Palatino Linotype"/>
              </a:rPr>
              <a:t>and </a:t>
            </a:r>
            <a:r>
              <a:rPr sz="3000" b="0" spc="-5" dirty="0">
                <a:latin typeface="Palatino Linotype"/>
                <a:cs typeface="Palatino Linotype"/>
              </a:rPr>
              <a:t>running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 </a:t>
            </a:r>
            <a:r>
              <a:rPr sz="3000" b="0" spc="-5" dirty="0">
                <a:latin typeface="Palatino Linotype"/>
                <a:cs typeface="Palatino Linotype"/>
              </a:rPr>
              <a:t>Cloud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525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381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Sign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spc="-10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https:/</a:t>
            </a:r>
            <a:r>
              <a:rPr sz="2400" spc="-5" dirty="0">
                <a:latin typeface="Arial"/>
                <a:cs typeface="Arial"/>
                <a:hlinkClick r:id="rId2"/>
              </a:rPr>
              <a:t>/www.elastic.co/cloud/as</a:t>
            </a:r>
            <a:r>
              <a:rPr sz="2400" spc="-5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  <a:hlinkClick r:id="rId2"/>
              </a:rPr>
              <a:t>a-service/signup,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address, 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verify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asked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initial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password.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9113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your </a:t>
            </a:r>
            <a:r>
              <a:rPr sz="2400" spc="-5" dirty="0">
                <a:latin typeface="Arial"/>
                <a:cs typeface="Arial"/>
              </a:rPr>
              <a:t>initial password is </a:t>
            </a:r>
            <a:r>
              <a:rPr sz="2400" dirty="0">
                <a:latin typeface="Arial"/>
                <a:cs typeface="Arial"/>
              </a:rPr>
              <a:t>set, you can </a:t>
            </a:r>
            <a:r>
              <a:rPr sz="2400" spc="-5" dirty="0">
                <a:latin typeface="Arial"/>
                <a:cs typeface="Arial"/>
              </a:rPr>
              <a:t>log in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console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https://cloud.elastic.co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491" y="158505"/>
            <a:ext cx="4335779" cy="45369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1504" y="1819401"/>
            <a:ext cx="31496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Upon </a:t>
            </a:r>
            <a:r>
              <a:rPr sz="2400" spc="-10" dirty="0">
                <a:latin typeface="Arial"/>
                <a:cs typeface="Arial"/>
              </a:rPr>
              <a:t>logging </a:t>
            </a:r>
            <a:r>
              <a:rPr sz="2400" spc="-5" dirty="0">
                <a:latin typeface="Arial"/>
                <a:cs typeface="Arial"/>
              </a:rPr>
              <a:t>in,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create a </a:t>
            </a:r>
            <a:r>
              <a:rPr sz="2400" spc="-5" dirty="0">
                <a:latin typeface="Arial"/>
                <a:cs typeface="Arial"/>
              </a:rPr>
              <a:t>cluster </a:t>
            </a:r>
            <a:r>
              <a:rPr sz="2400" dirty="0">
                <a:latin typeface="Arial"/>
                <a:cs typeface="Arial"/>
              </a:rPr>
              <a:t> from 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 screen: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526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140" y="999744"/>
            <a:ext cx="7665720" cy="37810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917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Getting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 </a:t>
            </a:r>
            <a:r>
              <a:rPr sz="3000" b="0" dirty="0">
                <a:latin typeface="Palatino Linotype"/>
                <a:cs typeface="Palatino Linotype"/>
              </a:rPr>
              <a:t>and </a:t>
            </a:r>
            <a:r>
              <a:rPr sz="3000" b="0" spc="-5" dirty="0">
                <a:latin typeface="Palatino Linotype"/>
                <a:cs typeface="Palatino Linotype"/>
              </a:rPr>
              <a:t>running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 </a:t>
            </a:r>
            <a:r>
              <a:rPr sz="3000" b="0" spc="-5" dirty="0">
                <a:latin typeface="Palatino Linotype"/>
                <a:cs typeface="Palatino Linotype"/>
              </a:rPr>
              <a:t>Cloud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527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6522720" cy="169545"/>
            </a:xfrm>
            <a:custGeom>
              <a:avLst/>
              <a:gdLst/>
              <a:ahLst/>
              <a:cxnLst/>
              <a:rect l="l" t="t" r="r" b="b"/>
              <a:pathLst>
                <a:path w="6522720" h="169545">
                  <a:moveTo>
                    <a:pt x="0" y="169163"/>
                  </a:moveTo>
                  <a:lnTo>
                    <a:pt x="6522720" y="169163"/>
                  </a:lnTo>
                  <a:lnTo>
                    <a:pt x="6522720" y="0"/>
                  </a:lnTo>
                  <a:lnTo>
                    <a:pt x="0" y="0"/>
                  </a:lnTo>
                  <a:lnTo>
                    <a:pt x="0" y="169163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22719" y="4306823"/>
              <a:ext cx="2621280" cy="698500"/>
            </a:xfrm>
            <a:custGeom>
              <a:avLst/>
              <a:gdLst/>
              <a:ahLst/>
              <a:cxnLst/>
              <a:rect l="l" t="t" r="r" b="b"/>
              <a:pathLst>
                <a:path w="2621279" h="698500">
                  <a:moveTo>
                    <a:pt x="2621279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2621279" y="697991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39890" y="4389526"/>
            <a:ext cx="2326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Using</a:t>
            </a:r>
            <a:r>
              <a:rPr sz="3000" b="0" spc="-8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Kibana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528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94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Overriding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configuration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529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78077"/>
            <a:ext cx="78403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possible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override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 nodes </a:t>
            </a:r>
            <a:r>
              <a:rPr sz="2400" dirty="0">
                <a:latin typeface="Arial"/>
                <a:cs typeface="Arial"/>
              </a:rPr>
              <a:t>via the </a:t>
            </a:r>
            <a:r>
              <a:rPr sz="2400" spc="-5" dirty="0">
                <a:latin typeface="Arial"/>
                <a:cs typeface="Arial"/>
              </a:rPr>
              <a:t>Edit </a:t>
            </a:r>
            <a:r>
              <a:rPr sz="2400" dirty="0">
                <a:latin typeface="Arial"/>
                <a:cs typeface="Arial"/>
              </a:rPr>
              <a:t>menu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navigation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panel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left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side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Deployments.</a:t>
            </a:r>
            <a:endParaRPr sz="2400">
              <a:latin typeface="Arial"/>
              <a:cs typeface="Arial"/>
            </a:endParaRPr>
          </a:p>
          <a:p>
            <a:pPr marL="355600" marR="18586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doesn't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edit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elasticsearch.yml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directly.</a:t>
            </a:r>
            <a:endParaRPr sz="2400">
              <a:latin typeface="Arial"/>
              <a:cs typeface="Arial"/>
            </a:endParaRPr>
          </a:p>
          <a:p>
            <a:pPr marL="355600" marR="52895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However, it provides </a:t>
            </a:r>
            <a:r>
              <a:rPr sz="2400" dirty="0">
                <a:latin typeface="Arial"/>
                <a:cs typeface="Arial"/>
              </a:rPr>
              <a:t>a section </a:t>
            </a:r>
            <a:r>
              <a:rPr sz="2400" spc="-5" dirty="0">
                <a:latin typeface="Arial"/>
                <a:cs typeface="Arial"/>
              </a:rPr>
              <a:t>called User </a:t>
            </a:r>
            <a:r>
              <a:rPr sz="2400" dirty="0">
                <a:latin typeface="Arial"/>
                <a:cs typeface="Arial"/>
              </a:rPr>
              <a:t>Settings,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to</a:t>
            </a:r>
            <a:r>
              <a:rPr sz="2400" spc="-5" dirty="0">
                <a:latin typeface="Arial"/>
                <a:cs typeface="Arial"/>
              </a:rPr>
              <a:t> override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subset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parameters.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1" y="1181100"/>
            <a:ext cx="8420100" cy="35143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5213" y="0"/>
            <a:ext cx="8078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Now,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imagine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nodes</a:t>
            </a:r>
            <a:r>
              <a:rPr sz="2400" dirty="0">
                <a:latin typeface="Arial"/>
                <a:cs typeface="Arial"/>
              </a:rPr>
              <a:t> (Node </a:t>
            </a:r>
            <a:r>
              <a:rPr sz="2400" spc="-5" dirty="0">
                <a:latin typeface="Arial"/>
                <a:cs typeface="Arial"/>
              </a:rPr>
              <a:t>1)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down.</a:t>
            </a:r>
            <a:endParaRPr sz="2400">
              <a:latin typeface="Arial"/>
              <a:cs typeface="Arial"/>
            </a:endParaRPr>
          </a:p>
          <a:p>
            <a:pPr marL="355600" marR="24447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Node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share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</a:t>
            </a:r>
            <a:r>
              <a:rPr sz="2400" spc="-10" dirty="0">
                <a:latin typeface="Arial"/>
                <a:cs typeface="Arial"/>
              </a:rPr>
              <a:t> which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shards P1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P2: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53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4100" y="1127769"/>
            <a:ext cx="4495800" cy="35676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751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Recovering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from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530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170709"/>
            <a:ext cx="5074920" cy="448815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8960" y="1450085"/>
            <a:ext cx="31642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 choose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 </a:t>
            </a:r>
            <a:r>
              <a:rPr sz="2400" dirty="0">
                <a:latin typeface="Arial"/>
                <a:cs typeface="Arial"/>
              </a:rPr>
              <a:t>that you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restore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presented 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screen: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531</a:t>
            </a:fld>
            <a:endParaRPr spc="-10" dirty="0">
              <a:solidFill>
                <a:srgbClr val="EC7C30"/>
              </a:solidFill>
            </a:endParaRP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831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Hosting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Stack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10" dirty="0">
                <a:latin typeface="Palatino Linotype"/>
                <a:cs typeface="Palatino Linotype"/>
              </a:rPr>
              <a:t>on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your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own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532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233296"/>
            <a:ext cx="734377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Hosting Elastic </a:t>
            </a:r>
            <a:r>
              <a:rPr sz="2400" dirty="0">
                <a:latin typeface="Arial"/>
                <a:cs typeface="Arial"/>
              </a:rPr>
              <a:t>Stack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own, that is, self-hosting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products.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done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Self-hosting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on-premise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Self-hosting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272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Selecting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hardware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533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446657"/>
            <a:ext cx="779208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 primarily has </a:t>
            </a:r>
            <a:r>
              <a:rPr sz="2400" dirty="0">
                <a:latin typeface="Arial"/>
                <a:cs typeface="Arial"/>
              </a:rPr>
              <a:t>memory-bound tasks </a:t>
            </a: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rely</a:t>
            </a:r>
            <a:r>
              <a:rPr sz="2400" spc="-5" dirty="0">
                <a:latin typeface="Arial"/>
                <a:cs typeface="Arial"/>
              </a:rPr>
              <a:t> 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inverted</a:t>
            </a:r>
            <a:r>
              <a:rPr sz="2400" spc="-10" dirty="0">
                <a:latin typeface="Arial"/>
                <a:cs typeface="Arial"/>
              </a:rPr>
              <a:t> index.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8351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fit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RAM,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" dirty="0">
                <a:latin typeface="Arial"/>
                <a:cs typeface="Arial"/>
              </a:rPr>
              <a:t> statement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cannot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generalized.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45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Selecting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</a:t>
            </a:r>
            <a:r>
              <a:rPr sz="3000" b="0" spc="-5" dirty="0">
                <a:latin typeface="Palatino Linotype"/>
                <a:cs typeface="Palatino Linotype"/>
              </a:rPr>
              <a:t> operating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system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534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406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045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Linux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preferred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choice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dirty="0">
                <a:latin typeface="Arial"/>
                <a:cs typeface="Arial"/>
              </a:rPr>
              <a:t> 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159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choice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mostly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depend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preferred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technologies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 organization.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deployed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prefers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Microsoft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stack.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476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Configuring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nodes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535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701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heart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needs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 starting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production.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box,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 </a:t>
            </a:r>
            <a:r>
              <a:rPr sz="2400" spc="-5" dirty="0">
                <a:latin typeface="Arial"/>
                <a:cs typeface="Arial"/>
              </a:rPr>
              <a:t> require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things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reviewed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10" dirty="0">
                <a:latin typeface="Arial"/>
                <a:cs typeface="Arial"/>
              </a:rPr>
              <a:t>level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JVM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JVM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Disable swapping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descriptors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Thread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garbage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760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Managing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monitoring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Elasticsearch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536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2256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you </a:t>
            </a:r>
            <a:r>
              <a:rPr sz="2400" spc="-5" dirty="0">
                <a:latin typeface="Arial"/>
                <a:cs typeface="Arial"/>
              </a:rPr>
              <a:t>self-host Elasticsearch,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entire monitoring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management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activities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4511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necessary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Elasticsearch node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status,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memory,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disk </a:t>
            </a:r>
            <a:r>
              <a:rPr sz="2400" dirty="0">
                <a:latin typeface="Arial"/>
                <a:cs typeface="Arial"/>
              </a:rPr>
              <a:t>space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node.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25793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a </a:t>
            </a:r>
            <a:r>
              <a:rPr sz="2400" spc="-5" dirty="0">
                <a:latin typeface="Arial"/>
                <a:cs typeface="Arial"/>
              </a:rPr>
              <a:t>node </a:t>
            </a:r>
            <a:r>
              <a:rPr sz="2400" dirty="0">
                <a:latin typeface="Arial"/>
                <a:cs typeface="Arial"/>
              </a:rPr>
              <a:t>crashes for </a:t>
            </a:r>
            <a:r>
              <a:rPr sz="2400" spc="-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reason, </a:t>
            </a:r>
            <a:r>
              <a:rPr sz="2400" spc="-5" dirty="0">
                <a:latin typeface="Arial"/>
                <a:cs typeface="Arial"/>
              </a:rPr>
              <a:t>or becomes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unavailable,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</a:t>
            </a:r>
            <a:r>
              <a:rPr sz="2400" spc="-10" dirty="0">
                <a:latin typeface="Arial"/>
                <a:cs typeface="Arial"/>
              </a:rPr>
              <a:t> again.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78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Running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Docker</a:t>
            </a:r>
            <a:r>
              <a:rPr sz="3000" b="0" dirty="0">
                <a:latin typeface="Palatino Linotype"/>
                <a:cs typeface="Palatino Linotype"/>
              </a:rPr>
              <a:t> containers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537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8149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74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Docker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popular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containerizing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software.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advantage of Docker is </a:t>
            </a:r>
            <a:r>
              <a:rPr sz="2400" dirty="0">
                <a:latin typeface="Arial"/>
                <a:cs typeface="Arial"/>
              </a:rPr>
              <a:t>that the software that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 dockerized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inside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light-weight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small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overhead </a:t>
            </a:r>
            <a:r>
              <a:rPr sz="2400" dirty="0">
                <a:latin typeface="Arial"/>
                <a:cs typeface="Arial"/>
              </a:rPr>
              <a:t>compared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virtual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machine.</a:t>
            </a:r>
            <a:endParaRPr sz="2400">
              <a:latin typeface="Arial"/>
              <a:cs typeface="Arial"/>
            </a:endParaRPr>
          </a:p>
          <a:p>
            <a:pPr marL="355600" marR="1981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 reduced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overhead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large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publicly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Docker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Docker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great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 </a:t>
            </a:r>
            <a:r>
              <a:rPr sz="2400" spc="-5" dirty="0">
                <a:latin typeface="Arial"/>
                <a:cs typeface="Arial"/>
              </a:rPr>
              <a:t>software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production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predictable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without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much </a:t>
            </a:r>
            <a:r>
              <a:rPr sz="2400" spc="-5" dirty="0">
                <a:latin typeface="Arial"/>
                <a:cs typeface="Arial"/>
              </a:rPr>
              <a:t>configuration.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78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Running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in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Docker</a:t>
            </a:r>
            <a:r>
              <a:rPr sz="3000" b="0" dirty="0">
                <a:latin typeface="Palatino Linotype"/>
                <a:cs typeface="Palatino Linotype"/>
              </a:rPr>
              <a:t> containers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538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38759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simple commands will get </a:t>
            </a:r>
            <a:r>
              <a:rPr sz="2400" dirty="0">
                <a:latin typeface="Arial"/>
                <a:cs typeface="Arial"/>
              </a:rPr>
              <a:t>your single-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 Elasticsearch 7.0.1 up and running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Docker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system: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60706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docker pull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docker.elastic.co/elasticsearch/elasticsearch:7.0.1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docker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run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-p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9200:9200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-p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9300:9300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"discovery.type=single-node"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docker.elastic.co/elasticsearch/elasticsearch:7.0.1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8385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Special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considerations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while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deploying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to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cloud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539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5692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79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opposed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dirty="0">
                <a:latin typeface="Arial"/>
                <a:cs typeface="Arial"/>
              </a:rPr>
              <a:t> your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own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comes</a:t>
            </a:r>
            <a:r>
              <a:rPr sz="2400" spc="-5" dirty="0">
                <a:latin typeface="Arial"/>
                <a:cs typeface="Arial"/>
              </a:rPr>
              <a:t> 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advantages: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upfront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investment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Ability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upgrade/downgrade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Ability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remove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servers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needed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712" y="60960"/>
            <a:ext cx="7656576" cy="46954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54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769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S3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repository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540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54951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important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back up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data in Elasticsearch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regularly </a:t>
            </a:r>
            <a:r>
              <a:rPr sz="2400" dirty="0">
                <a:latin typeface="Arial"/>
                <a:cs typeface="Arial"/>
              </a:rPr>
              <a:t>to restore the </a:t>
            </a:r>
            <a:r>
              <a:rPr sz="2400" spc="-5" dirty="0">
                <a:latin typeface="Arial"/>
                <a:cs typeface="Arial"/>
              </a:rPr>
              <a:t>data if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catastrophic event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occurs or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revert to a </a:t>
            </a:r>
            <a:r>
              <a:rPr sz="2400" spc="-5" dirty="0">
                <a:latin typeface="Arial"/>
                <a:cs typeface="Arial"/>
              </a:rPr>
              <a:t>last known healthy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2362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backup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snapshot/restore </a:t>
            </a:r>
            <a:r>
              <a:rPr sz="2400" dirty="0">
                <a:latin typeface="Arial"/>
                <a:cs typeface="Arial"/>
              </a:rPr>
              <a:t>APIs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769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Installing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S3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repository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plugin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541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454277"/>
            <a:ext cx="7437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S3 </a:t>
            </a:r>
            <a:r>
              <a:rPr sz="2400" spc="-5" dirty="0">
                <a:latin typeface="Arial"/>
                <a:cs typeface="Arial"/>
              </a:rPr>
              <a:t>repository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command;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installed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your 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sudo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bin/elasticsearch-plugin</a:t>
            </a:r>
            <a:r>
              <a:rPr sz="2400" spc="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install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repository-s3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020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Setting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periodic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542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95196"/>
            <a:ext cx="7588884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</a:t>
            </a:r>
            <a:r>
              <a:rPr sz="2400" spc="-5" dirty="0">
                <a:latin typeface="Arial"/>
                <a:cs typeface="Arial"/>
              </a:rPr>
              <a:t> 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repository</a:t>
            </a:r>
            <a:r>
              <a:rPr sz="2400" dirty="0">
                <a:latin typeface="Arial"/>
                <a:cs typeface="Arial"/>
              </a:rPr>
              <a:t> set</a:t>
            </a:r>
            <a:r>
              <a:rPr sz="2400" spc="-5" dirty="0">
                <a:latin typeface="Arial"/>
                <a:cs typeface="Arial"/>
              </a:rPr>
              <a:t> 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S3,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ensure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taken </a:t>
            </a:r>
            <a:r>
              <a:rPr sz="2400" spc="-10" dirty="0">
                <a:latin typeface="Arial"/>
                <a:cs typeface="Arial"/>
              </a:rPr>
              <a:t>periodically. </a:t>
            </a:r>
            <a:r>
              <a:rPr sz="2400" spc="-5" dirty="0">
                <a:latin typeface="Arial"/>
                <a:cs typeface="Arial"/>
              </a:rPr>
              <a:t> What this</a:t>
            </a:r>
            <a:r>
              <a:rPr sz="2400" dirty="0">
                <a:latin typeface="Arial"/>
                <a:cs typeface="Arial"/>
              </a:rPr>
              <a:t> means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scheduled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job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command </a:t>
            </a:r>
            <a:r>
              <a:rPr sz="2400" dirty="0">
                <a:latin typeface="Arial"/>
                <a:cs typeface="Arial"/>
              </a:rPr>
              <a:t>to take a </a:t>
            </a:r>
            <a:r>
              <a:rPr sz="2400" spc="-5" dirty="0">
                <a:latin typeface="Arial"/>
                <a:cs typeface="Arial"/>
              </a:rPr>
              <a:t>snapshot at regular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intervals.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574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interval could be 15 </a:t>
            </a:r>
            <a:r>
              <a:rPr sz="2400" dirty="0">
                <a:latin typeface="Arial"/>
                <a:cs typeface="Arial"/>
              </a:rPr>
              <a:t>minutes, </a:t>
            </a:r>
            <a:r>
              <a:rPr sz="2400" spc="-5" dirty="0">
                <a:latin typeface="Arial"/>
                <a:cs typeface="Arial"/>
              </a:rPr>
              <a:t>30 minutes, one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hour,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on, </a:t>
            </a:r>
            <a:r>
              <a:rPr sz="2400" spc="-10" dirty="0">
                <a:latin typeface="Arial"/>
                <a:cs typeface="Arial"/>
              </a:rPr>
              <a:t>depending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sensitivity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your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288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Backing</a:t>
            </a:r>
            <a:r>
              <a:rPr sz="3000" b="0" spc="-3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and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restoring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543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68095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224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Taking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regular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backups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recover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catastrophic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failures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absolutely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critical.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important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all </a:t>
            </a:r>
            <a:r>
              <a:rPr sz="2400" spc="-5" dirty="0">
                <a:latin typeface="Arial"/>
                <a:cs typeface="Arial"/>
              </a:rPr>
              <a:t>of your data is </a:t>
            </a:r>
            <a:r>
              <a:rPr sz="2400" dirty="0">
                <a:latin typeface="Arial"/>
                <a:cs typeface="Arial"/>
              </a:rPr>
              <a:t>saved </a:t>
            </a:r>
            <a:r>
              <a:rPr sz="2400" spc="-5" dirty="0">
                <a:latin typeface="Arial"/>
                <a:cs typeface="Arial"/>
              </a:rPr>
              <a:t>periodically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fixed</a:t>
            </a:r>
            <a:r>
              <a:rPr sz="2400" dirty="0">
                <a:latin typeface="Arial"/>
                <a:cs typeface="Arial"/>
              </a:rPr>
              <a:t> time</a:t>
            </a:r>
            <a:r>
              <a:rPr sz="2400" spc="-5" dirty="0">
                <a:latin typeface="Arial"/>
                <a:cs typeface="Arial"/>
              </a:rPr>
              <a:t> intervals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sufficient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such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backups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preserved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6228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Setting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1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repository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for</a:t>
            </a:r>
            <a:r>
              <a:rPr sz="3000" b="0" spc="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544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43013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regular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backup process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 up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5" dirty="0">
                <a:latin typeface="Arial"/>
                <a:cs typeface="Arial"/>
              </a:rPr>
              <a:t> repository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storing snapshots.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could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filesystem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746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filesystems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(S3,</a:t>
            </a:r>
            <a:r>
              <a:rPr sz="2400" spc="-5" dirty="0">
                <a:latin typeface="Arial"/>
                <a:cs typeface="Arial"/>
              </a:rPr>
              <a:t> Azure,</a:t>
            </a:r>
            <a:r>
              <a:rPr sz="2400" dirty="0">
                <a:latin typeface="Arial"/>
                <a:cs typeface="Arial"/>
              </a:rPr>
              <a:t> GCS,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HDFS)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5467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Cloud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or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distributed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filesystems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545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073277"/>
            <a:ext cx="786320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78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official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snapshots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S3.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need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do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repository—s3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 nodes of your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the repository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similar way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how we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the shared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filesystem</a:t>
            </a:r>
            <a:r>
              <a:rPr sz="2400" spc="-5" dirty="0">
                <a:latin typeface="Arial"/>
                <a:cs typeface="Arial"/>
              </a:rPr>
              <a:t> repository: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6540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ets/9_1.txt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81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Taking</a:t>
            </a:r>
            <a:r>
              <a:rPr sz="3000" b="0" spc="-10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546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05661"/>
            <a:ext cx="7753984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000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Once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repository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set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-5" dirty="0">
                <a:latin typeface="Arial"/>
                <a:cs typeface="Arial"/>
              </a:rPr>
              <a:t> can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put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named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snapshots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into 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specific repository: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-XPUT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 'http://localhost:9200/_snapshot/backups/backup_2019052715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30?pretty'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-H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r>
              <a:rPr sz="22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application/json'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-d'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 marR="341947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"indices": "bigginsight,logstash-*",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"ignore_unavailable": true,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"include_global_state":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false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'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2981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Taking</a:t>
            </a:r>
            <a:r>
              <a:rPr sz="3000" b="0" spc="-10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547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84923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Snapshots are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incremental by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default.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They don't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redundant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snapshots.</a:t>
            </a:r>
            <a:endParaRPr sz="2400">
              <a:latin typeface="Arial"/>
              <a:cs typeface="Arial"/>
            </a:endParaRPr>
          </a:p>
          <a:p>
            <a:pPr marL="355600" marR="2857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Having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periodically,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list 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snapshots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exist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repository.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78105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-XGET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'http://localhost:9200/_snapshot/backups/_all?pretty'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908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Restoring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specific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snapshot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548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324736"/>
            <a:ext cx="7776209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057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arises,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snapshot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-XPOST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'http://localhost:9200/_snapshot/backups/backup_201905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271530/_restore'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3999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Setting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aliases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549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408557"/>
            <a:ext cx="762063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Index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let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5" dirty="0">
                <a:latin typeface="Arial"/>
                <a:cs typeface="Arial"/>
              </a:rPr>
              <a:t> aliases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 patterns.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work: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Understanding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aliases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help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504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Mappings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datatypes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55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36141"/>
            <a:ext cx="74853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schemaless,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meaning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 </a:t>
            </a:r>
            <a:r>
              <a:rPr sz="2400" spc="-5" dirty="0">
                <a:latin typeface="Arial"/>
                <a:cs typeface="Arial"/>
              </a:rPr>
              <a:t>documents with any number of fields and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  <a:p>
            <a:pPr marL="355600" marR="495934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real-world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scenario,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never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completely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schemaless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unstructured.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There 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dirty="0">
                <a:latin typeface="Arial"/>
                <a:cs typeface="Arial"/>
              </a:rPr>
              <a:t> that </a:t>
            </a:r>
            <a:r>
              <a:rPr sz="2400" spc="-5" dirty="0"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common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  <a:p>
            <a:pPr marL="355600" marR="37782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 fact, types </a:t>
            </a:r>
            <a:r>
              <a:rPr sz="2400" spc="-5" dirty="0">
                <a:latin typeface="Arial"/>
                <a:cs typeface="Arial"/>
              </a:rPr>
              <a:t>within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indexes </a:t>
            </a:r>
            <a:r>
              <a:rPr sz="2400" spc="-5" dirty="0">
                <a:latin typeface="Arial"/>
                <a:cs typeface="Arial"/>
              </a:rPr>
              <a:t>should be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common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832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Understanding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aliases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550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31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501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alias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extra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refer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index;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/_aliases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"actions"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"add"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"index"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"index1",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"alias"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"current_index"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 }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832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Understanding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aliases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solidFill>
                  <a:srgbClr val="EC7C30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pc="-10" dirty="0">
                <a:solidFill>
                  <a:srgbClr val="EC7C30"/>
                </a:solidFill>
              </a:rPr>
              <a:t>551</a:t>
            </a:fld>
            <a:endParaRPr spc="-10" dirty="0">
              <a:solidFill>
                <a:srgbClr val="EC7C3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61934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index1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referred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current_index.</a:t>
            </a:r>
            <a:endParaRPr sz="2400">
              <a:latin typeface="Arial"/>
              <a:cs typeface="Arial"/>
            </a:endParaRPr>
          </a:p>
          <a:p>
            <a:pPr marL="355600" marR="81851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Similarly,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alias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removed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_aliases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/_aliases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"actions"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"remove"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"index"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"index1",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"alias"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"current_index"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832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Palatino Linotype"/>
                <a:cs typeface="Palatino Linotype"/>
              </a:rPr>
              <a:t>Understanding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aliases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61934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completely</a:t>
            </a:r>
            <a:endParaRPr sz="2400">
              <a:latin typeface="Arial"/>
              <a:cs typeface="Arial"/>
            </a:endParaRPr>
          </a:p>
          <a:p>
            <a:pPr marL="12700" marR="4230370" indent="342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transparent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client: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/_aliases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"actions"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"remove"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"index"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"index1",</a:t>
            </a:r>
            <a:r>
              <a:rPr sz="24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"alias"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"current_index"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"add"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"index"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"index2",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"alias"</a:t>
            </a:r>
            <a:r>
              <a:rPr sz="24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"current_index"</a:t>
            </a:r>
            <a:r>
              <a:rPr sz="24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 }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6310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How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aliases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can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help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7406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98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often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happens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another.</a:t>
            </a:r>
            <a:endParaRPr sz="2400">
              <a:latin typeface="Arial"/>
              <a:cs typeface="Arial"/>
            </a:endParaRPr>
          </a:p>
          <a:p>
            <a:pPr marL="355600" marR="10223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might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 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Java, </a:t>
            </a:r>
            <a:r>
              <a:rPr sz="2400" spc="-5" dirty="0">
                <a:latin typeface="Arial"/>
                <a:cs typeface="Arial"/>
              </a:rPr>
              <a:t>Python, .NET, or other programming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environments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may</a:t>
            </a:r>
            <a:r>
              <a:rPr sz="2400" spc="-5" dirty="0">
                <a:latin typeface="Arial"/>
                <a:cs typeface="Arial"/>
              </a:rPr>
              <a:t> be referring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these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event that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production index needs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index1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index2,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533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Setting</a:t>
            </a:r>
            <a:r>
              <a:rPr sz="3000" b="0" spc="-45" dirty="0">
                <a:latin typeface="Palatino Linotype"/>
                <a:cs typeface="Palatino Linotype"/>
              </a:rPr>
              <a:t> </a:t>
            </a:r>
            <a:r>
              <a:rPr sz="3000" b="0" spc="-5" dirty="0">
                <a:latin typeface="Palatino Linotype"/>
                <a:cs typeface="Palatino Linotype"/>
              </a:rPr>
              <a:t>up</a:t>
            </a:r>
            <a:r>
              <a:rPr sz="3000" b="0" spc="-2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templates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05458"/>
            <a:ext cx="784479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289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One</a:t>
            </a:r>
            <a:r>
              <a:rPr sz="2400" spc="-5" dirty="0">
                <a:latin typeface="Arial"/>
                <a:cs typeface="Arial"/>
              </a:rPr>
              <a:t> important </a:t>
            </a:r>
            <a:r>
              <a:rPr sz="2400" dirty="0">
                <a:latin typeface="Arial"/>
                <a:cs typeface="Arial"/>
              </a:rPr>
              <a:t>step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while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 up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defining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shards,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replica,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Depending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complexity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types </a:t>
            </a:r>
            <a:r>
              <a:rPr sz="2400" spc="-10" dirty="0">
                <a:latin typeface="Arial"/>
                <a:cs typeface="Arial"/>
              </a:rPr>
              <a:t>within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involve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substantial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amount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3659" y="2508504"/>
            <a:ext cx="2720340" cy="1195070"/>
          </a:xfrm>
          <a:custGeom>
            <a:avLst/>
            <a:gdLst/>
            <a:ahLst/>
            <a:cxnLst/>
            <a:rect l="l" t="t" r="r" b="b"/>
            <a:pathLst>
              <a:path w="2720340" h="1195070">
                <a:moveTo>
                  <a:pt x="2720340" y="0"/>
                </a:moveTo>
                <a:lnTo>
                  <a:pt x="0" y="0"/>
                </a:lnTo>
                <a:lnTo>
                  <a:pt x="0" y="1194815"/>
                </a:lnTo>
                <a:lnTo>
                  <a:pt x="2720340" y="1194815"/>
                </a:lnTo>
                <a:lnTo>
                  <a:pt x="272034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17385" y="2611373"/>
            <a:ext cx="25495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Palatino Linotype"/>
                <a:cs typeface="Palatino Linotype"/>
              </a:rPr>
              <a:t>Defining</a:t>
            </a:r>
            <a:r>
              <a:rPr sz="3000" spc="-1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000" dirty="0">
                <a:solidFill>
                  <a:srgbClr val="FFFFFF"/>
                </a:solidFill>
                <a:latin typeface="Palatino Linotype"/>
                <a:cs typeface="Palatino Linotype"/>
              </a:rPr>
              <a:t>an </a:t>
            </a:r>
            <a:r>
              <a:rPr sz="3000" spc="-7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000" dirty="0">
                <a:solidFill>
                  <a:srgbClr val="FFFFFF"/>
                </a:solidFill>
                <a:latin typeface="Palatino Linotype"/>
                <a:cs typeface="Palatino Linotype"/>
              </a:rPr>
              <a:t>index</a:t>
            </a:r>
            <a:r>
              <a:rPr sz="3000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template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039469" y="132029"/>
            <a:ext cx="3435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6235" algn="l"/>
              </a:tabLst>
            </a:pPr>
            <a:r>
              <a:rPr sz="1400" spc="1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index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template: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9469" y="346075"/>
            <a:ext cx="271970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1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_template/readings_template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111125" marR="18478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"index_patterns": ["readings*"], </a:t>
            </a:r>
            <a:r>
              <a:rPr sz="1400" spc="-3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"settings":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"number_of_shards":</a:t>
            </a:r>
            <a:r>
              <a:rPr sz="1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210185" marR="1430020" indent="-99060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"mappings":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1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prope</a:t>
            </a:r>
            <a:r>
              <a:rPr sz="1400" spc="-15" dirty="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sz="1400" spc="-15" dirty="0">
                <a:solidFill>
                  <a:srgbClr val="EC7C3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":</a:t>
            </a:r>
            <a:r>
              <a:rPr sz="1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 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"sensorId":</a:t>
            </a:r>
            <a:r>
              <a:rPr sz="1400" spc="-7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1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EC7C30"/>
                </a:solidFill>
                <a:latin typeface="Arial"/>
                <a:cs typeface="Arial"/>
              </a:rPr>
              <a:t>"keyword"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"timestamp":</a:t>
            </a:r>
            <a:r>
              <a:rPr sz="14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1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"date"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"reading":</a:t>
            </a:r>
            <a:r>
              <a:rPr sz="14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14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EC7C30"/>
                </a:solidFill>
                <a:latin typeface="Arial"/>
                <a:cs typeface="Arial"/>
              </a:rPr>
              <a:t>"double"</a:t>
            </a:r>
            <a:endParaRPr sz="140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7729" y="346075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7729" y="772795"/>
            <a:ext cx="1250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7729" y="1626488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7C3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565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Creating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indexes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on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the</a:t>
            </a:r>
            <a:r>
              <a:rPr sz="3000" b="0" spc="-3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fly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50417"/>
            <a:ext cx="7793355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When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client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tries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particular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sensor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device,</a:t>
            </a:r>
            <a:r>
              <a:rPr sz="2200" dirty="0">
                <a:latin typeface="Arial"/>
                <a:cs typeface="Arial"/>
              </a:rPr>
              <a:t> it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should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name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current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day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appended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yyyy-mm-dd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after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readings.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A </a:t>
            </a:r>
            <a:r>
              <a:rPr sz="2200" dirty="0">
                <a:latin typeface="Arial"/>
                <a:cs typeface="Arial"/>
              </a:rPr>
              <a:t>call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2019-05-01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would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 like the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following: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POST /readings-2019-05-01/_doc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 marR="38728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"sensorId": "a11111",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"timestamp":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1483228800000,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"reading":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1.02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12801"/>
            <a:ext cx="4393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latin typeface="Palatino Linotype"/>
                <a:cs typeface="Palatino Linotype"/>
              </a:rPr>
              <a:t>Modeling</a:t>
            </a:r>
            <a:r>
              <a:rPr sz="3000" b="0" spc="-1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time</a:t>
            </a:r>
            <a:r>
              <a:rPr sz="3000" b="0" spc="-40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series</a:t>
            </a:r>
            <a:r>
              <a:rPr sz="3000" b="0" spc="-25" dirty="0">
                <a:latin typeface="Palatino Linotype"/>
                <a:cs typeface="Palatino Linotype"/>
              </a:rPr>
              <a:t> </a:t>
            </a:r>
            <a:r>
              <a:rPr sz="3000" b="0" dirty="0">
                <a:latin typeface="Palatino Linotype"/>
                <a:cs typeface="Palatino Linotype"/>
              </a:rPr>
              <a:t>data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63524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Often, </a:t>
            </a:r>
            <a:r>
              <a:rPr sz="2400" spc="-5" dirty="0">
                <a:latin typeface="Arial"/>
                <a:cs typeface="Arial"/>
              </a:rPr>
              <a:t>we have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store time </a:t>
            </a:r>
            <a:r>
              <a:rPr sz="2400" spc="-5" dirty="0">
                <a:latin typeface="Arial"/>
                <a:cs typeface="Arial"/>
              </a:rPr>
              <a:t>series data 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Typically,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a</a:t>
            </a:r>
            <a:r>
              <a:rPr sz="2400" spc="-5" dirty="0">
                <a:latin typeface="Arial"/>
                <a:cs typeface="Arial"/>
              </a:rPr>
              <a:t> single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typical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approach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limitations,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especially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reasons: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marR="23495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Scaling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unpredictable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volume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355600" marR="196723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Changing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mapping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Automatically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deleting older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666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Scaling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the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index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with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unpredictable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volume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over</a:t>
            </a:r>
            <a:r>
              <a:rPr sz="2800" b="0" spc="-15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time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73277"/>
            <a:ext cx="77139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589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understand how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number of shards becomes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important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sub-sections: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Unit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parallelism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Elasticsearch: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shards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relevance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score</a:t>
            </a:r>
            <a:endParaRPr sz="24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buAutoNum type="arabicPeriod" startAt="2"/>
              <a:tabLst>
                <a:tab pos="469900" algn="l"/>
                <a:tab pos="470534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effect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number of shards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accuracy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aggregations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014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Changing 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over</a:t>
            </a:r>
            <a:r>
              <a:rPr sz="3200" b="0" spc="-5" dirty="0">
                <a:latin typeface="Palatino Linotype"/>
                <a:cs typeface="Palatino Linotype"/>
              </a:rPr>
              <a:t> time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559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416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</a:t>
            </a:r>
            <a:r>
              <a:rPr sz="2400" spc="-5" dirty="0">
                <a:latin typeface="Arial"/>
                <a:cs typeface="Arial"/>
              </a:rPr>
              <a:t>an index is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and documents </a:t>
            </a:r>
            <a:r>
              <a:rPr sz="2400" dirty="0">
                <a:latin typeface="Arial"/>
                <a:cs typeface="Arial"/>
              </a:rPr>
              <a:t>start </a:t>
            </a:r>
            <a:r>
              <a:rPr sz="2400" spc="-5" dirty="0">
                <a:latin typeface="Arial"/>
                <a:cs typeface="Arial"/>
              </a:rPr>
              <a:t>getting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requirements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change.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only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thing</a:t>
            </a:r>
            <a:r>
              <a:rPr sz="2400" dirty="0">
                <a:latin typeface="Arial"/>
                <a:cs typeface="Arial"/>
              </a:rPr>
              <a:t> 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constant, change.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76517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When the </a:t>
            </a:r>
            <a:r>
              <a:rPr sz="2400" spc="-5" dirty="0">
                <a:latin typeface="Arial"/>
                <a:cs typeface="Arial"/>
              </a:rPr>
              <a:t>schema changes,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</a:t>
            </a:r>
            <a:r>
              <a:rPr sz="2400" dirty="0">
                <a:latin typeface="Arial"/>
                <a:cs typeface="Arial"/>
              </a:rPr>
              <a:t> may </a:t>
            </a:r>
            <a:r>
              <a:rPr sz="2400" spc="-5" dirty="0">
                <a:latin typeface="Arial"/>
                <a:cs typeface="Arial"/>
              </a:rPr>
              <a:t>happen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respect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schema: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added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10" dirty="0">
                <a:latin typeface="Arial"/>
                <a:cs typeface="Arial"/>
              </a:rPr>
              <a:t>Existing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 </a:t>
            </a:r>
            <a:r>
              <a:rPr sz="2400" dirty="0">
                <a:latin typeface="Arial"/>
                <a:cs typeface="Arial"/>
              </a:rPr>
              <a:t>removed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851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Datatypes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29105"/>
            <a:ext cx="756920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supports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wide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variety</a:t>
            </a:r>
            <a:r>
              <a:rPr sz="2400" spc="-5" dirty="0">
                <a:latin typeface="Arial"/>
                <a:cs typeface="Arial"/>
              </a:rPr>
              <a:t> of datatypes for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 scenarios where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store </a:t>
            </a:r>
            <a:r>
              <a:rPr sz="2400" spc="-5" dirty="0">
                <a:latin typeface="Arial"/>
                <a:cs typeface="Arial"/>
              </a:rPr>
              <a:t>text data,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booleans,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binary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arrays,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nested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types,</a:t>
            </a:r>
            <a:r>
              <a:rPr sz="2400" spc="-5" dirty="0">
                <a:latin typeface="Arial"/>
                <a:cs typeface="Arial"/>
              </a:rPr>
              <a:t> geo-points,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geo-shapes,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many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specialized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IPv4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IPv6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document, each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associated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900" y="170687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56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3183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Automatically</a:t>
            </a:r>
            <a:r>
              <a:rPr sz="3200" b="0" spc="-5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deleting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older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6371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667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infinite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capacity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forever.</a:t>
            </a:r>
            <a:endParaRPr sz="2400">
              <a:latin typeface="Arial"/>
              <a:cs typeface="Arial"/>
            </a:endParaRPr>
          </a:p>
          <a:p>
            <a:pPr marL="355600" marR="40957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With the </a:t>
            </a:r>
            <a:r>
              <a:rPr sz="2400" spc="-5" dirty="0">
                <a:latin typeface="Arial"/>
                <a:cs typeface="Arial"/>
              </a:rPr>
              <a:t>volume growing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period of </a:t>
            </a:r>
            <a:r>
              <a:rPr sz="2400" dirty="0">
                <a:latin typeface="Arial"/>
                <a:cs typeface="Arial"/>
              </a:rPr>
              <a:t>time, you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-5" dirty="0">
                <a:latin typeface="Arial"/>
                <a:cs typeface="Arial"/>
              </a:rPr>
              <a:t> decide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only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Typically, </a:t>
            </a:r>
            <a:r>
              <a:rPr sz="2400" dirty="0">
                <a:latin typeface="Arial"/>
                <a:cs typeface="Arial"/>
              </a:rPr>
              <a:t>you may </a:t>
            </a:r>
            <a:r>
              <a:rPr sz="2400" spc="-10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 retain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for the </a:t>
            </a:r>
            <a:r>
              <a:rPr sz="2400" spc="-5" dirty="0">
                <a:latin typeface="Arial"/>
                <a:cs typeface="Arial"/>
              </a:rPr>
              <a:t>past </a:t>
            </a:r>
            <a:r>
              <a:rPr sz="2400" dirty="0">
                <a:latin typeface="Arial"/>
                <a:cs typeface="Arial"/>
              </a:rPr>
              <a:t>few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weeks,</a:t>
            </a:r>
            <a:r>
              <a:rPr sz="2400" dirty="0">
                <a:latin typeface="Arial"/>
                <a:cs typeface="Arial"/>
              </a:rPr>
              <a:t> months,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years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depending </a:t>
            </a:r>
            <a:r>
              <a:rPr sz="2400" spc="-5" dirty="0">
                <a:latin typeface="Arial"/>
                <a:cs typeface="Arial"/>
              </a:rPr>
              <a:t> 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case.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1902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How</a:t>
            </a:r>
            <a:r>
              <a:rPr sz="3200" b="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index-per-timeframe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solves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these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issues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18057"/>
            <a:ext cx="772477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Instead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going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 big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monolithic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now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5" dirty="0">
                <a:latin typeface="Arial"/>
                <a:cs typeface="Arial"/>
              </a:rPr>
              <a:t> one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 timeframe.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timeframe</a:t>
            </a:r>
            <a:r>
              <a:rPr sz="2400" spc="-5" dirty="0">
                <a:latin typeface="Arial"/>
                <a:cs typeface="Arial"/>
              </a:rPr>
              <a:t> could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day, one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week, one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month,</a:t>
            </a:r>
            <a:r>
              <a:rPr sz="2400" spc="-5" dirty="0">
                <a:latin typeface="Arial"/>
                <a:cs typeface="Arial"/>
              </a:rPr>
              <a:t> 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 arbitrary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duration.</a:t>
            </a:r>
            <a:endParaRPr sz="2400">
              <a:latin typeface="Arial"/>
              <a:cs typeface="Arial"/>
            </a:endParaRPr>
          </a:p>
          <a:p>
            <a:pPr marL="355600" marR="483234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example,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Index </a:t>
            </a:r>
            <a:r>
              <a:rPr sz="2400" spc="-5" dirty="0">
                <a:latin typeface="Arial"/>
                <a:cs typeface="Arial"/>
              </a:rPr>
              <a:t>Template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section,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chose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index-per-day.</a:t>
            </a:r>
            <a:endParaRPr sz="2400">
              <a:latin typeface="Arial"/>
              <a:cs typeface="Arial"/>
            </a:endParaRPr>
          </a:p>
          <a:p>
            <a:pPr marL="355600" marR="37465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names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index </a:t>
            </a:r>
            <a:r>
              <a:rPr sz="2400" spc="-10" dirty="0">
                <a:latin typeface="Arial"/>
                <a:cs typeface="Arial"/>
              </a:rPr>
              <a:t>would </a:t>
            </a:r>
            <a:r>
              <a:rPr sz="2400" dirty="0">
                <a:latin typeface="Arial"/>
                <a:cs typeface="Arial"/>
              </a:rPr>
              <a:t>reflect that—we </a:t>
            </a:r>
            <a:r>
              <a:rPr sz="2400" spc="-5" dirty="0">
                <a:latin typeface="Arial"/>
                <a:cs typeface="Arial"/>
              </a:rPr>
              <a:t>had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readings-2019-05-01,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readings-2019-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05-02,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so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0859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lesson, 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essential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techniques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necessary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next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2893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seen</a:t>
            </a:r>
            <a:r>
              <a:rPr sz="2400" spc="-5" dirty="0">
                <a:latin typeface="Arial"/>
                <a:cs typeface="Arial"/>
              </a:rPr>
              <a:t> various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deployment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options,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including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cloud-based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on-premise.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8923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seen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managed cloud </a:t>
            </a:r>
            <a:r>
              <a:rPr sz="2400" dirty="0">
                <a:latin typeface="Arial"/>
                <a:cs typeface="Arial"/>
              </a:rPr>
              <a:t>service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5" dirty="0">
                <a:latin typeface="Arial"/>
                <a:cs typeface="Arial"/>
              </a:rPr>
              <a:t>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Cloud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have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covered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self-host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562</a:t>
            </a:fld>
            <a:endParaRPr spc="-10" dirty="0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4110" y="2075179"/>
            <a:ext cx="4334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9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563</a:t>
            </a:fld>
            <a:endParaRPr spc="-10" dirty="0"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835" marR="5080" indent="-818515">
              <a:lnSpc>
                <a:spcPct val="100000"/>
              </a:lnSpc>
              <a:spcBef>
                <a:spcPts val="100"/>
              </a:spcBef>
              <a:tabLst>
                <a:tab pos="1163955" algn="l"/>
                <a:tab pos="4150360" algn="l"/>
                <a:tab pos="4721860" algn="l"/>
              </a:tabLst>
            </a:pPr>
            <a:r>
              <a:rPr dirty="0"/>
              <a:t>10.	Building	a	</a:t>
            </a:r>
            <a:r>
              <a:rPr spc="-5" dirty="0"/>
              <a:t>Sensor</a:t>
            </a:r>
            <a:r>
              <a:rPr spc="-220" dirty="0"/>
              <a:t> </a:t>
            </a:r>
            <a:r>
              <a:rPr spc="-5" dirty="0"/>
              <a:t>Data </a:t>
            </a:r>
            <a:r>
              <a:rPr spc="-1485" dirty="0"/>
              <a:t> </a:t>
            </a:r>
            <a:r>
              <a:rPr spc="-5" dirty="0"/>
              <a:t>Analytics</a:t>
            </a:r>
            <a:r>
              <a:rPr spc="-365" dirty="0"/>
              <a:t> </a:t>
            </a:r>
            <a:r>
              <a:rPr spc="-5" dirty="0"/>
              <a:t>Application</a:t>
            </a: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194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Building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Analytics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Application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4517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 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build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sensor-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Introduction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Modeling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Setting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metadata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Building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pipeline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Sending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Visualizing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10" dirty="0">
                <a:latin typeface="Arial"/>
                <a:cs typeface="Arial"/>
              </a:rPr>
              <a:t>Kibana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6332" y="3654552"/>
            <a:ext cx="2282952" cy="8260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565</a:t>
            </a:fld>
            <a:endParaRPr spc="-10" dirty="0"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548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Introduction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application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20800"/>
            <a:ext cx="753808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317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internet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things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(IoT)	has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found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range</a:t>
            </a:r>
            <a:endParaRPr sz="2400">
              <a:latin typeface="Arial"/>
              <a:cs typeface="Arial"/>
            </a:endParaRPr>
          </a:p>
          <a:p>
            <a:pPr marL="12700" marR="21209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of applications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modern</a:t>
            </a:r>
            <a:r>
              <a:rPr sz="2400" spc="-5" dirty="0">
                <a:latin typeface="Arial"/>
                <a:cs typeface="Arial"/>
              </a:rPr>
              <a:t> times.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Internet of things (IoT)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collective web 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connected </a:t>
            </a:r>
            <a:r>
              <a:rPr sz="2400" dirty="0">
                <a:latin typeface="Arial"/>
                <a:cs typeface="Arial"/>
              </a:rPr>
              <a:t>smart </a:t>
            </a:r>
            <a:r>
              <a:rPr sz="2400" spc="-5" dirty="0">
                <a:latin typeface="Arial"/>
                <a:cs typeface="Arial"/>
              </a:rPr>
              <a:t>devices </a:t>
            </a:r>
            <a:r>
              <a:rPr sz="2400" dirty="0">
                <a:latin typeface="Arial"/>
                <a:cs typeface="Arial"/>
              </a:rPr>
              <a:t>that can sense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communicate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exchanging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Internet.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142" y="0"/>
            <a:ext cx="4835161" cy="47183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567</a:t>
            </a:fld>
            <a:endParaRPr spc="-10" dirty="0"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50315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sensor-generated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885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5" dirty="0">
                <a:latin typeface="Arial"/>
                <a:cs typeface="Arial"/>
              </a:rPr>
              <a:t> does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generated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sensor?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sensor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JSON-format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over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"sensor_id":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"time":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1511935948000,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"value":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21.89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569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66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metadata about 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sensors across all locations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available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us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MySQL.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metadata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stored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MySQL.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85673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Mappings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57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05280"/>
            <a:ext cx="734568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/catalog/_doc/2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"sku":</a:t>
            </a:r>
            <a:r>
              <a:rPr sz="22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"SP000002",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"title": "Google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Pixel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Phone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32GB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5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inch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display",</a:t>
            </a:r>
            <a:endParaRPr sz="2200">
              <a:latin typeface="Arial"/>
              <a:cs typeface="Arial"/>
            </a:endParaRPr>
          </a:p>
          <a:p>
            <a:pPr marL="12700" marR="5080" indent="31051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"description": "Google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Pixel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Phone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32GB</a:t>
            </a:r>
            <a:r>
              <a:rPr sz="22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5 inch display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(Factory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Unlocked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US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 Version)",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400.00,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"resolution":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"1440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x 2560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pixels",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"os":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"Android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7.1"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575892"/>
            <a:ext cx="686054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sensor_type: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various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their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sensor_type_id: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550" y="2620550"/>
            <a:ext cx="8581652" cy="12766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570</a:t>
            </a:fld>
            <a:endParaRPr spc="-10" dirty="0"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675257"/>
            <a:ext cx="7964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latin typeface="Arial"/>
                <a:cs typeface="Arial"/>
              </a:rPr>
              <a:t>location: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latitude/longitude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physical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building: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50" y="2778209"/>
            <a:ext cx="8761880" cy="11709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571</a:t>
            </a:fld>
            <a:endParaRPr spc="-10" dirty="0"/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538096"/>
            <a:ext cx="7572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sensors: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maps sensor_id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sensor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" y="2564566"/>
            <a:ext cx="8582025" cy="127740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572</a:t>
            </a:fld>
            <a:endParaRPr spc="-10" dirty="0"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50085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462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Given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5" dirty="0">
                <a:latin typeface="Arial"/>
                <a:cs typeface="Arial"/>
              </a:rPr>
              <a:t> database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design,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possible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metadata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associated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given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sensor_id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SQL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ets/10_1.txt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64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sensor 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757298"/>
            <a:ext cx="699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will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dirty="0">
                <a:latin typeface="Arial"/>
                <a:cs typeface="Arial"/>
              </a:rPr>
              <a:t> this: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1" y="2410606"/>
            <a:ext cx="8791575" cy="11719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574</a:t>
            </a:fld>
            <a:endParaRPr spc="-10" dirty="0"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547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Modeling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446657"/>
            <a:ext cx="713549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 can </a:t>
            </a:r>
            <a:r>
              <a:rPr sz="2400" spc="-10" dirty="0">
                <a:latin typeface="Arial"/>
                <a:cs typeface="Arial"/>
              </a:rPr>
              <a:t>apply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techniques </a:t>
            </a:r>
            <a:r>
              <a:rPr sz="2400" dirty="0">
                <a:latin typeface="Arial"/>
                <a:cs typeface="Arial"/>
              </a:rPr>
              <a:t>mentioned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9, </a:t>
            </a:r>
            <a:r>
              <a:rPr sz="2400" spc="-10" dirty="0">
                <a:latin typeface="Arial"/>
                <a:cs typeface="Arial"/>
              </a:rPr>
              <a:t>Running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Production,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10" dirty="0">
                <a:latin typeface="Arial"/>
                <a:cs typeface="Arial"/>
              </a:rPr>
              <a:t>data: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Defining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Understanding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 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define.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940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Defining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template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545716"/>
            <a:ext cx="78028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066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Please </a:t>
            </a:r>
            <a:r>
              <a:rPr sz="2400" dirty="0">
                <a:latin typeface="Arial"/>
                <a:cs typeface="Arial"/>
              </a:rPr>
              <a:t>create the </a:t>
            </a:r>
            <a:r>
              <a:rPr sz="2400" spc="-5" dirty="0">
                <a:latin typeface="Arial"/>
                <a:cs typeface="Arial"/>
              </a:rPr>
              <a:t>index template mentioned in </a:t>
            </a:r>
            <a:r>
              <a:rPr sz="2400" dirty="0">
                <a:latin typeface="Arial"/>
                <a:cs typeface="Arial"/>
              </a:rPr>
              <a:t>Step 1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README.md </a:t>
            </a:r>
            <a:r>
              <a:rPr sz="2400" dirty="0"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execute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script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Tools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Console: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ets/10_2.txt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1574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Understanding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73277"/>
            <a:ext cx="76885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56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template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denormalized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after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lookup.</a:t>
            </a:r>
            <a:endParaRPr sz="2400">
              <a:latin typeface="Arial"/>
              <a:cs typeface="Arial"/>
            </a:endParaRPr>
          </a:p>
          <a:p>
            <a:pPr marL="355600" marR="2774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few things to </a:t>
            </a:r>
            <a:r>
              <a:rPr sz="2400" spc="-5" dirty="0">
                <a:latin typeface="Arial"/>
                <a:cs typeface="Arial"/>
              </a:rPr>
              <a:t>notice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5" dirty="0">
                <a:latin typeface="Arial"/>
                <a:cs typeface="Arial"/>
              </a:rPr>
              <a:t>template mapping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 marL="355600" marR="55244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contain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text</a:t>
            </a:r>
            <a:r>
              <a:rPr sz="2400" dirty="0">
                <a:latin typeface="Arial"/>
                <a:cs typeface="Arial"/>
              </a:rPr>
              <a:t> 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keyword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type; </a:t>
            </a:r>
            <a:r>
              <a:rPr sz="2400" spc="-10" dirty="0">
                <a:latin typeface="Arial"/>
                <a:cs typeface="Arial"/>
              </a:rPr>
              <a:t>additionally,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stored 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 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analyzed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please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have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177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up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metadata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databases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7222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01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metadata </a:t>
            </a:r>
            <a:r>
              <a:rPr sz="2400" spc="-10" dirty="0">
                <a:latin typeface="Arial"/>
                <a:cs typeface="Arial"/>
              </a:rPr>
              <a:t>about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sensors.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3683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hold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tables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discussed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Introduction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5" dirty="0">
                <a:latin typeface="Arial"/>
                <a:cs typeface="Arial"/>
              </a:rPr>
              <a:t> application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</a:t>
            </a:r>
            <a:r>
              <a:rPr sz="2400" spc="-5" dirty="0">
                <a:latin typeface="Arial"/>
                <a:cs typeface="Arial"/>
              </a:rPr>
              <a:t>are storing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relational database </a:t>
            </a:r>
            <a:r>
              <a:rPr sz="2400" dirty="0">
                <a:latin typeface="Arial"/>
                <a:cs typeface="Arial"/>
              </a:rPr>
              <a:t> MySQL, </a:t>
            </a:r>
            <a:r>
              <a:rPr sz="2400" spc="-5" dirty="0">
                <a:latin typeface="Arial"/>
                <a:cs typeface="Arial"/>
              </a:rPr>
              <a:t>but </a:t>
            </a:r>
            <a:r>
              <a:rPr sz="2400" dirty="0">
                <a:latin typeface="Arial"/>
                <a:cs typeface="Arial"/>
              </a:rPr>
              <a:t>you can </a:t>
            </a:r>
            <a:r>
              <a:rPr sz="2400" spc="-5" dirty="0">
                <a:latin typeface="Arial"/>
                <a:cs typeface="Arial"/>
              </a:rPr>
              <a:t>use any other relational database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equally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well.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Since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MySQ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177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up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metadata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databases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579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690242"/>
            <a:ext cx="78022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6125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 verify that the </a:t>
            </a:r>
            <a:r>
              <a:rPr sz="2400" spc="-5" dirty="0">
                <a:latin typeface="Arial"/>
                <a:cs typeface="Arial"/>
              </a:rPr>
              <a:t>database was created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populated </a:t>
            </a:r>
            <a:r>
              <a:rPr sz="2400" spc="-5" dirty="0">
                <a:latin typeface="Arial"/>
                <a:cs typeface="Arial"/>
              </a:rPr>
              <a:t>successfully by </a:t>
            </a:r>
            <a:r>
              <a:rPr sz="2400" spc="-10" dirty="0">
                <a:latin typeface="Arial"/>
                <a:cs typeface="Arial"/>
              </a:rPr>
              <a:t>executing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following </a:t>
            </a:r>
            <a:r>
              <a:rPr sz="2400" spc="-5" dirty="0">
                <a:latin typeface="Arial"/>
                <a:cs typeface="Arial"/>
              </a:rPr>
              <a:t> query: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ets/10_3.txt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85673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Mappings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58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59002"/>
            <a:ext cx="757745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Arial"/>
                <a:cs typeface="Arial"/>
              </a:rPr>
              <a:t>Remember,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unlike relational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databases,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didn't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have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define the fields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would be part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each document.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fact,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didn't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even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have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name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catalog.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When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first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about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product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was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indexed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 catalog,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tasks </a:t>
            </a:r>
            <a:r>
              <a:rPr sz="2200" spc="-10" dirty="0">
                <a:latin typeface="Arial"/>
                <a:cs typeface="Arial"/>
              </a:rPr>
              <a:t>were </a:t>
            </a:r>
            <a:r>
              <a:rPr sz="2200" spc="-5" dirty="0">
                <a:latin typeface="Arial"/>
                <a:cs typeface="Arial"/>
              </a:rPr>
              <a:t> performed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 Elasticsearch: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Creating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 index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spc="-5" dirty="0">
                <a:latin typeface="Arial"/>
                <a:cs typeface="Arial"/>
              </a:rPr>
              <a:t> the name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catalog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Defining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mappings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type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documents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be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stored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index's default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–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_doc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177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up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metadata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databases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04" y="1777745"/>
            <a:ext cx="699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will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dirty="0">
                <a:latin typeface="Arial"/>
                <a:cs typeface="Arial"/>
              </a:rPr>
              <a:t> this: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1" y="2572511"/>
            <a:ext cx="8791205" cy="11712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580</a:t>
            </a:fld>
            <a:endParaRPr spc="-10" dirty="0"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287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Building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Logstash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pipeline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0"/>
            <a:ext cx="761936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28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Arial"/>
                <a:cs typeface="Arial"/>
              </a:rPr>
              <a:t>Having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mechanism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automatically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 the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 and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metadata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database,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-5" dirty="0">
                <a:latin typeface="Arial"/>
                <a:cs typeface="Arial"/>
              </a:rPr>
              <a:t> can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now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focus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building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pipeline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 Logstash. What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should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our data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pipeline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do?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should perform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steps: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Accept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JSON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requests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over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web (over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HTTP).</a:t>
            </a:r>
            <a:endParaRPr sz="22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Enrich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JSON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metadata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</a:t>
            </a:r>
            <a:r>
              <a:rPr sz="2200" spc="-5" dirty="0">
                <a:latin typeface="Arial"/>
                <a:cs typeface="Arial"/>
              </a:rPr>
              <a:t> have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MySQL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database.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Store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resulting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Elasticsearch.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34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Accepting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requests </a:t>
            </a:r>
            <a:r>
              <a:rPr sz="3200" b="0" dirty="0">
                <a:latin typeface="Palatino Linotype"/>
                <a:cs typeface="Palatino Linotype"/>
              </a:rPr>
              <a:t>over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web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347596"/>
            <a:ext cx="785685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relevant part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logstash_sensor_data_http.conf,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81610" marR="6973570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input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</a:t>
            </a:r>
            <a:r>
              <a:rPr sz="24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id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"sensor_data_http_input"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34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Accepting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requests </a:t>
            </a:r>
            <a:r>
              <a:rPr sz="3200" b="0" dirty="0">
                <a:latin typeface="Palatino Linotype"/>
                <a:cs typeface="Palatino Linotype"/>
              </a:rPr>
              <a:t>over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web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36917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 can </a:t>
            </a:r>
            <a:r>
              <a:rPr sz="2400" spc="-5" dirty="0">
                <a:latin typeface="Arial"/>
                <a:cs typeface="Arial"/>
              </a:rPr>
              <a:t>configure user and password parameters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protect this </a:t>
            </a:r>
            <a:r>
              <a:rPr sz="2400" spc="-10" dirty="0">
                <a:latin typeface="Arial"/>
                <a:cs typeface="Arial"/>
              </a:rPr>
              <a:t>endpoint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desired username 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input</a:t>
            </a:r>
            <a:r>
              <a:rPr sz="2400" spc="-8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</a:t>
            </a:r>
            <a:r>
              <a:rPr sz="24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 marR="2848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id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"sensor_data_http_input"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user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"sensor_data"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password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"sensor_data"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0034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Accepting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requests </a:t>
            </a:r>
            <a:r>
              <a:rPr sz="3200" b="0" dirty="0">
                <a:latin typeface="Palatino Linotype"/>
                <a:cs typeface="Palatino Linotype"/>
              </a:rPr>
              <a:t>over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web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74444"/>
            <a:ext cx="782447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6797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When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Logstash</a:t>
            </a:r>
            <a:r>
              <a:rPr sz="2200" dirty="0">
                <a:latin typeface="Arial"/>
                <a:cs typeface="Arial"/>
              </a:rPr>
              <a:t> is </a:t>
            </a:r>
            <a:r>
              <a:rPr sz="2200" spc="-5" dirty="0">
                <a:latin typeface="Arial"/>
                <a:cs typeface="Arial"/>
              </a:rPr>
              <a:t>started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input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plugin,</a:t>
            </a:r>
            <a:r>
              <a:rPr sz="2200" dirty="0">
                <a:latin typeface="Arial"/>
                <a:cs typeface="Arial"/>
              </a:rPr>
              <a:t> it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starts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HTTP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server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port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8080,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which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secured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 basic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authentication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given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username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password.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send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request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 Logstash pipeline using 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curl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command,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 marR="28575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-XPOST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sensor_data:sensor_data</a:t>
            </a:r>
            <a:r>
              <a:rPr sz="22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--header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"Content-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Type: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application/json"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"http://localhost:8080/"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-d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'{"sensor_id":1,"time":1512102540000,"reading":16.24}'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9380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Enriching 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metadata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022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1594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jdbc_streaming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do lookups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any relational database 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enrich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incoming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JSON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111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zoom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filter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ets/10_4.txt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59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jdbc_streaming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plugin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61848" y="1136141"/>
            <a:ext cx="766381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5244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5" dirty="0">
                <a:latin typeface="Arial"/>
                <a:cs typeface="Arial"/>
              </a:rPr>
              <a:t> essentially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whereabouts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want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username/password,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JDBC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driver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.jar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5" dirty="0">
                <a:latin typeface="Arial"/>
                <a:cs typeface="Arial"/>
              </a:rPr>
              <a:t> already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created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database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Setting</a:t>
            </a:r>
            <a:r>
              <a:rPr sz="2400" spc="-5" dirty="0">
                <a:latin typeface="Arial"/>
                <a:cs typeface="Arial"/>
              </a:rPr>
              <a:t> up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metadata database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  <a:p>
            <a:pPr marL="354965" marR="4127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Download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latest </a:t>
            </a:r>
            <a:r>
              <a:rPr sz="2400" dirty="0">
                <a:latin typeface="Arial"/>
                <a:cs typeface="Arial"/>
              </a:rPr>
              <a:t>MySQL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JDBC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Driver,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known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Connector/J,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https://dev.mysql.com/downloads/connector/j/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859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jdbc_streaming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plugin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539902" y="1105280"/>
            <a:ext cx="791845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66065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statement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parameter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has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same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SQL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saw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earlier.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metadata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given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sensor_id.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 successful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 </a:t>
            </a:r>
            <a:r>
              <a:rPr sz="2200" dirty="0">
                <a:latin typeface="Arial"/>
                <a:cs typeface="Arial"/>
              </a:rPr>
              <a:t>fetch</a:t>
            </a:r>
            <a:r>
              <a:rPr sz="2200" spc="-5" dirty="0">
                <a:latin typeface="Arial"/>
                <a:cs typeface="Arial"/>
              </a:rPr>
              <a:t> all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additional fields for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/>
                <a:cs typeface="Arial"/>
              </a:rPr>
              <a:t>sensor_id.</a:t>
            </a:r>
            <a:endParaRPr sz="2200">
              <a:latin typeface="Arial"/>
              <a:cs typeface="Arial"/>
            </a:endParaRPr>
          </a:p>
          <a:p>
            <a:pPr marL="342900" marR="922655" indent="-342900">
              <a:lnSpc>
                <a:spcPct val="100000"/>
              </a:lnSpc>
              <a:buChar char="•"/>
              <a:tabLst>
                <a:tab pos="3429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result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lookup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query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stored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new field,</a:t>
            </a:r>
            <a:endParaRPr sz="2200">
              <a:latin typeface="Arial"/>
              <a:cs typeface="Arial"/>
            </a:endParaRPr>
          </a:p>
          <a:p>
            <a:pPr marR="885825" algn="ctr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lookupResult,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specified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target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parameter.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resulting document,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point,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should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look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like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this: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https://github.com/fenago/elasticsearch/blob/master/snippets/10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_5.txt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68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mutate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plugin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67207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66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jdbc_streaming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filter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undesired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aspects.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JSON</a:t>
            </a:r>
            <a:r>
              <a:rPr sz="2400" spc="-5" dirty="0">
                <a:latin typeface="Arial"/>
                <a:cs typeface="Arial"/>
              </a:rPr>
              <a:t> payload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modifications: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Move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looked-up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under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lookupResult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JSON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  <a:p>
            <a:pPr marL="355600" marR="9321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Combine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latitude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longitude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under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lookupResult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location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Remove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unnecessary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68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mutate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plugin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589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98982"/>
            <a:ext cx="749236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mutate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7335" marR="96710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{"[lookupResult][0][sensorType]"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"sensorType"} </a:t>
            </a:r>
            <a:r>
              <a:rPr sz="1800" spc="-4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=&gt;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{"[lookupResult][0][customer]"</a:t>
            </a:r>
            <a:r>
              <a:rPr sz="18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"customer"}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{"[lookupResult][0][department]"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"department"}</a:t>
            </a:r>
            <a:endParaRPr sz="1800">
              <a:latin typeface="Arial"/>
              <a:cs typeface="Arial"/>
            </a:endParaRPr>
          </a:p>
          <a:p>
            <a:pPr marL="267335" marR="56261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{"[lookupResult][0][buildingName]"</a:t>
            </a:r>
            <a:r>
              <a:rPr sz="1800" spc="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"buildingName"}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=&gt;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{"[lookupResult][0][room]"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"room"}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{"[lookupResult][0][floor]"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"floor"}</a:t>
            </a:r>
            <a:endParaRPr sz="1800">
              <a:latin typeface="Arial"/>
              <a:cs typeface="Arial"/>
            </a:endParaRPr>
          </a:p>
          <a:p>
            <a:pPr marL="267335" marR="12890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rename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{"[lookupResult][0][locationOnFloor]"</a:t>
            </a:r>
            <a:r>
              <a:rPr sz="18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"locationOnFloor"}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add_field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"location"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"%{lookupResult[0]latitude},%{lookupResult[0]longitude}"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733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remove_field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["lookupResult",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"headers",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"host"]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3221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-5" dirty="0">
                <a:latin typeface="Palatino Linotype"/>
                <a:cs typeface="Palatino Linotype"/>
              </a:rPr>
              <a:t> the </a:t>
            </a:r>
            <a:r>
              <a:rPr sz="3200" b="0" dirty="0">
                <a:latin typeface="Palatino Linotype"/>
                <a:cs typeface="Palatino Linotype"/>
              </a:rPr>
              <a:t>name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catalog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59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5552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first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involves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index,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doesn't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exist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already.</a:t>
            </a:r>
            <a:endParaRPr sz="2400">
              <a:latin typeface="Arial"/>
              <a:cs typeface="Arial"/>
            </a:endParaRPr>
          </a:p>
          <a:p>
            <a:pPr marL="355600" marR="6654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index is </a:t>
            </a:r>
            <a:r>
              <a:rPr sz="2400" dirty="0">
                <a:latin typeface="Arial"/>
                <a:cs typeface="Arial"/>
              </a:rPr>
              <a:t>created </a:t>
            </a: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default number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shards.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concept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templates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</a:t>
            </a:r>
            <a:r>
              <a:rPr sz="2400" spc="-5" dirty="0">
                <a:latin typeface="Arial"/>
                <a:cs typeface="Arial"/>
              </a:rPr>
              <a:t>templates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 </a:t>
            </a:r>
            <a:r>
              <a:rPr sz="2400" spc="-10" dirty="0">
                <a:latin typeface="Arial"/>
                <a:cs typeface="Arial"/>
              </a:rPr>
              <a:t>indexes.</a:t>
            </a:r>
            <a:endParaRPr sz="2400">
              <a:latin typeface="Arial"/>
              <a:cs typeface="Arial"/>
            </a:endParaRPr>
          </a:p>
          <a:p>
            <a:pPr marL="355600" marR="15875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Sometimes, an index needs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created on </a:t>
            </a:r>
            <a:r>
              <a:rPr sz="2400" dirty="0">
                <a:latin typeface="Arial"/>
                <a:cs typeface="Arial"/>
              </a:rPr>
              <a:t>the fly,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case,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insertion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first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triggers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creation</a:t>
            </a:r>
            <a:r>
              <a:rPr sz="2400" spc="-5" dirty="0">
                <a:latin typeface="Arial"/>
                <a:cs typeface="Arial"/>
              </a:rPr>
              <a:t> of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7917180" cy="943610"/>
          </a:xfrm>
          <a:custGeom>
            <a:avLst/>
            <a:gdLst/>
            <a:ahLst/>
            <a:cxnLst/>
            <a:rect l="l" t="t" r="r" b="b"/>
            <a:pathLst>
              <a:path w="7917180" h="943610">
                <a:moveTo>
                  <a:pt x="7917180" y="0"/>
                </a:moveTo>
                <a:lnTo>
                  <a:pt x="0" y="0"/>
                </a:lnTo>
                <a:lnTo>
                  <a:pt x="0" y="943355"/>
                </a:lnTo>
                <a:lnTo>
                  <a:pt x="7917180" y="943355"/>
                </a:lnTo>
                <a:lnTo>
                  <a:pt x="79171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74193"/>
            <a:ext cx="66751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Moving </a:t>
            </a:r>
            <a:r>
              <a:rPr sz="3200" b="0" spc="-5" dirty="0">
                <a:latin typeface="Palatino Linotype"/>
                <a:cs typeface="Palatino Linotype"/>
              </a:rPr>
              <a:t>the looked-up fields that </a:t>
            </a:r>
            <a:r>
              <a:rPr sz="3200" b="0" dirty="0">
                <a:latin typeface="Palatino Linotype"/>
                <a:cs typeface="Palatino Linotype"/>
              </a:rPr>
              <a:t>are </a:t>
            </a:r>
            <a:r>
              <a:rPr sz="3200" b="0" spc="-78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under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lookupResult</a:t>
            </a:r>
            <a:r>
              <a:rPr sz="3200" b="0" dirty="0">
                <a:latin typeface="Palatino Linotype"/>
                <a:cs typeface="Palatino Linotype"/>
              </a:rPr>
              <a:t> directly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JSON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590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865452"/>
            <a:ext cx="706755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example,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operation renames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existing </a:t>
            </a:r>
            <a:r>
              <a:rPr sz="2400" spc="-5" dirty="0">
                <a:latin typeface="Arial"/>
                <a:cs typeface="Arial"/>
              </a:rPr>
              <a:t>sensorType </a:t>
            </a:r>
            <a:r>
              <a:rPr sz="2400" dirty="0">
                <a:latin typeface="Arial"/>
                <a:cs typeface="Arial"/>
              </a:rPr>
              <a:t>field </a:t>
            </a:r>
            <a:r>
              <a:rPr sz="2400" spc="-5" dirty="0">
                <a:latin typeface="Arial"/>
                <a:cs typeface="Arial"/>
              </a:rPr>
              <a:t>directly under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JSON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payload: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695325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rename =&gt;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{"[lookupResult][0][sensorType]"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"sensorType"}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368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The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mutate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plugin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05281"/>
            <a:ext cx="7787005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2105" marR="5080" indent="-277431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Combining 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latitude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 longitude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fields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under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lookupResult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 location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field</a:t>
            </a:r>
            <a:endParaRPr sz="2000">
              <a:latin typeface="Arial"/>
              <a:cs typeface="Arial"/>
            </a:endParaRPr>
          </a:p>
          <a:p>
            <a:pPr marL="355600" marR="28892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geo_point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type</a:t>
            </a:r>
            <a:r>
              <a:rPr sz="2000" dirty="0">
                <a:latin typeface="Arial"/>
                <a:cs typeface="Arial"/>
              </a:rPr>
              <a:t> accepts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value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dirty="0">
                <a:latin typeface="Arial"/>
                <a:cs typeface="Arial"/>
              </a:rPr>
              <a:t> formatted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string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 latitude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longitude appended </a:t>
            </a:r>
            <a:r>
              <a:rPr sz="2000" dirty="0">
                <a:latin typeface="Arial"/>
                <a:cs typeface="Arial"/>
              </a:rPr>
              <a:t>together, separated by a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comma.</a:t>
            </a:r>
            <a:endParaRPr sz="2000">
              <a:latin typeface="Arial"/>
              <a:cs typeface="Arial"/>
            </a:endParaRPr>
          </a:p>
          <a:p>
            <a:pPr marL="355600" marR="12890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This </a:t>
            </a:r>
            <a:r>
              <a:rPr sz="2000" spc="-5" dirty="0">
                <a:latin typeface="Arial"/>
                <a:cs typeface="Arial"/>
              </a:rPr>
              <a:t>is achieved by using </a:t>
            </a:r>
            <a:r>
              <a:rPr sz="2000" dirty="0">
                <a:latin typeface="Arial"/>
                <a:cs typeface="Arial"/>
              </a:rPr>
              <a:t>the add_field </a:t>
            </a:r>
            <a:r>
              <a:rPr sz="2000" spc="-5" dirty="0">
                <a:latin typeface="Arial"/>
                <a:cs typeface="Arial"/>
              </a:rPr>
              <a:t>operation </a:t>
            </a:r>
            <a:r>
              <a:rPr sz="2000" dirty="0">
                <a:latin typeface="Arial"/>
                <a:cs typeface="Arial"/>
              </a:rPr>
              <a:t>to construct the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location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52400" marR="6200775" indent="-1403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add_field =&gt; { </a:t>
            </a:r>
            <a:r>
              <a:rPr sz="2000" spc="-5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"location"</a:t>
            </a:r>
            <a:r>
              <a:rPr sz="2000" spc="-10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"%{[lookupResult][0][latitude]},%{[lookupResult][0][longitude]}"</a:t>
            </a:r>
            <a:endParaRPr sz="2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9664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Removing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unnecessary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fields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136141"/>
            <a:ext cx="786574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451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After moving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elements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10" dirty="0">
                <a:latin typeface="Arial"/>
                <a:cs typeface="Arial"/>
              </a:rPr>
              <a:t>lookupResult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 </a:t>
            </a:r>
            <a:r>
              <a:rPr sz="2400" spc="-5" dirty="0">
                <a:latin typeface="Arial"/>
                <a:cs typeface="Arial"/>
              </a:rPr>
              <a:t>directly in </a:t>
            </a:r>
            <a:r>
              <a:rPr sz="2400" dirty="0">
                <a:latin typeface="Arial"/>
                <a:cs typeface="Arial"/>
              </a:rPr>
              <a:t>the JSON, </a:t>
            </a:r>
            <a:r>
              <a:rPr sz="2400" spc="-5" dirty="0">
                <a:latin typeface="Arial"/>
                <a:cs typeface="Arial"/>
              </a:rPr>
              <a:t>we don't need </a:t>
            </a:r>
            <a:r>
              <a:rPr sz="2400" dirty="0">
                <a:latin typeface="Arial"/>
                <a:cs typeface="Arial"/>
              </a:rPr>
              <a:t>that field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anymore.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Similarly, we don't want </a:t>
            </a:r>
            <a:r>
              <a:rPr sz="2400" dirty="0">
                <a:latin typeface="Arial"/>
                <a:cs typeface="Arial"/>
              </a:rPr>
              <a:t>to store the </a:t>
            </a:r>
            <a:r>
              <a:rPr sz="2400" spc="-5" dirty="0">
                <a:latin typeface="Arial"/>
                <a:cs typeface="Arial"/>
              </a:rPr>
              <a:t>headers 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host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spc="-10" dirty="0">
                <a:latin typeface="Arial"/>
                <a:cs typeface="Arial"/>
              </a:rPr>
              <a:t>index,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remove them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once using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remove_field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["lookupResult",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"headers",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"host"]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01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Store</a:t>
            </a:r>
            <a:r>
              <a:rPr sz="3200" b="0" spc="-5" dirty="0">
                <a:latin typeface="Palatino Linotype"/>
                <a:cs typeface="Palatino Linotype"/>
              </a:rPr>
              <a:t> 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resulting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84098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plugin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with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Logstash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 marL="355600" marR="114109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usage is </a:t>
            </a:r>
            <a:r>
              <a:rPr sz="2400" dirty="0">
                <a:latin typeface="Arial"/>
                <a:cs typeface="Arial"/>
              </a:rPr>
              <a:t>very </a:t>
            </a:r>
            <a:r>
              <a:rPr sz="2400" spc="-5" dirty="0">
                <a:latin typeface="Arial"/>
                <a:cs typeface="Arial"/>
              </a:rPr>
              <a:t>simple; we just 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have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 tag,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81610" marR="5684520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elasticsearch</a:t>
            </a:r>
            <a:r>
              <a:rPr sz="24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["localhost:9200"]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index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"sensor_data-%{+YYYY.MM.dd}"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951357"/>
            <a:ext cx="778065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If you </a:t>
            </a:r>
            <a:r>
              <a:rPr sz="2000" spc="-5" dirty="0">
                <a:latin typeface="Arial"/>
                <a:cs typeface="Arial"/>
              </a:rPr>
              <a:t>want </a:t>
            </a:r>
            <a:r>
              <a:rPr sz="2000" dirty="0">
                <a:latin typeface="Arial"/>
                <a:cs typeface="Arial"/>
              </a:rPr>
              <a:t>to send </a:t>
            </a:r>
            <a:r>
              <a:rPr sz="2000" spc="-5" dirty="0">
                <a:latin typeface="Arial"/>
                <a:cs typeface="Arial"/>
              </a:rPr>
              <a:t>events </a:t>
            </a:r>
            <a:r>
              <a:rPr sz="2000" dirty="0">
                <a:latin typeface="Arial"/>
                <a:cs typeface="Arial"/>
              </a:rPr>
              <a:t>to a secured Elasticsearch cluster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 we </a:t>
            </a:r>
            <a:r>
              <a:rPr sz="2000" spc="-5" dirty="0">
                <a:latin typeface="Arial"/>
                <a:cs typeface="Arial"/>
              </a:rPr>
              <a:t>did when </a:t>
            </a:r>
            <a:r>
              <a:rPr sz="2000" dirty="0">
                <a:latin typeface="Arial"/>
                <a:cs typeface="Arial"/>
              </a:rPr>
              <a:t>we used X-Pack </a:t>
            </a:r>
            <a:r>
              <a:rPr sz="2000" spc="-5" dirty="0">
                <a:latin typeface="Arial"/>
                <a:cs typeface="Arial"/>
              </a:rPr>
              <a:t>in lesson 8, </a:t>
            </a:r>
            <a:r>
              <a:rPr sz="2000" dirty="0">
                <a:latin typeface="Arial"/>
                <a:cs typeface="Arial"/>
              </a:rPr>
              <a:t>Elastic X-Pack, you can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configure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password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parameters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52400" marR="5982970" indent="-1403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elasticsearch</a:t>
            </a:r>
            <a:r>
              <a:rPr sz="2000" spc="-1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hosts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["localhost:9200"]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index</a:t>
            </a:r>
            <a:r>
              <a:rPr sz="20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"sensor_data-%{+YYYY.MM.dd}"</a:t>
            </a:r>
            <a:endParaRPr sz="2000">
              <a:latin typeface="Arial"/>
              <a:cs typeface="Arial"/>
            </a:endParaRPr>
          </a:p>
          <a:p>
            <a:pPr marL="291465" marR="505714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user =&gt; "elastic"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password</a:t>
            </a:r>
            <a:r>
              <a:rPr sz="2000" spc="-7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=&gt;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"elastic"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01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Store</a:t>
            </a:r>
            <a:r>
              <a:rPr sz="3200" b="0" spc="-5" dirty="0">
                <a:latin typeface="Palatino Linotype"/>
                <a:cs typeface="Palatino Linotype"/>
              </a:rPr>
              <a:t> 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resulting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 </a:t>
            </a:r>
            <a:r>
              <a:rPr sz="3200" b="0" dirty="0">
                <a:latin typeface="Palatino Linotype"/>
                <a:cs typeface="Palatino Linotype"/>
              </a:rPr>
              <a:t>Elasticsearch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594</a:t>
            </a:fld>
            <a:endParaRPr spc="-10" dirty="0"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656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Sending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data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 Logstash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over HTTP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240916"/>
            <a:ext cx="783335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4800" indent="-34353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At this </a:t>
            </a:r>
            <a:r>
              <a:rPr sz="2400" spc="-5" dirty="0">
                <a:latin typeface="Arial"/>
                <a:cs typeface="Arial"/>
              </a:rPr>
              <a:t>point, </a:t>
            </a:r>
            <a:r>
              <a:rPr sz="2400" dirty="0">
                <a:latin typeface="Arial"/>
                <a:cs typeface="Arial"/>
              </a:rPr>
              <a:t>sensors can start </a:t>
            </a:r>
            <a:r>
              <a:rPr sz="2400" spc="-5" dirty="0">
                <a:latin typeface="Arial"/>
                <a:cs typeface="Arial"/>
              </a:rPr>
              <a:t>sending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-5" dirty="0">
                <a:latin typeface="Arial"/>
                <a:cs typeface="Arial"/>
              </a:rPr>
              <a:t>readings </a:t>
            </a:r>
            <a:r>
              <a:rPr sz="2400" spc="-6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Logstash data </a:t>
            </a:r>
            <a:r>
              <a:rPr sz="2400" spc="-10" dirty="0">
                <a:latin typeface="Arial"/>
                <a:cs typeface="Arial"/>
              </a:rPr>
              <a:t>pipeline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have created 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previous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buChar char="•"/>
              <a:tabLst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They just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-XPOST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-u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sensor_data:sensor_data</a:t>
            </a:r>
            <a:r>
              <a:rPr sz="24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--header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"Content-Type: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application/json"</a:t>
            </a:r>
            <a:r>
              <a:rPr sz="2400" spc="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"http://localhost:8080/"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'{"sensor_id":1,"time":1512102540000,"reading":16.24}'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656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Sending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data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to Logstash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over HTTP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1073277"/>
            <a:ext cx="74155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Now, go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5" dirty="0">
                <a:latin typeface="Arial"/>
                <a:cs typeface="Arial"/>
              </a:rPr>
              <a:t>lesson-10/data directory and </a:t>
            </a:r>
            <a:r>
              <a:rPr sz="2400" spc="-10" dirty="0">
                <a:latin typeface="Arial"/>
                <a:cs typeface="Arial"/>
              </a:rPr>
              <a:t>execute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load_sensor_data.sh: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pwd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/Users/pranavshukla/workspace/learningelasticstack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cd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lesson-10/data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load_sensor_data.sh</a:t>
            </a:r>
            <a:r>
              <a:rPr sz="2400" spc="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sensor_data.json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$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./load_sensor_data.sh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77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Visualizing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data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 </a:t>
            </a:r>
            <a:r>
              <a:rPr sz="3200" b="0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35304" y="981278"/>
            <a:ext cx="757428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Let's </a:t>
            </a:r>
            <a:r>
              <a:rPr sz="2400" dirty="0">
                <a:latin typeface="Arial"/>
                <a:cs typeface="Arial"/>
              </a:rPr>
              <a:t>start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sanity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see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loaded </a:t>
            </a:r>
            <a:r>
              <a:rPr sz="2400" spc="-5" dirty="0">
                <a:latin typeface="Arial"/>
                <a:cs typeface="Arial"/>
              </a:rPr>
              <a:t>correctly.</a:t>
            </a:r>
            <a:endParaRPr sz="2400">
              <a:latin typeface="Arial"/>
              <a:cs typeface="Arial"/>
            </a:endParaRPr>
          </a:p>
          <a:p>
            <a:pPr marL="355600" marR="68516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do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5" dirty="0">
                <a:latin typeface="Arial"/>
                <a:cs typeface="Arial"/>
              </a:rPr>
              <a:t> 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Kibana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Tools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executing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/sensor_data-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*/_search?size=0&amp;track_total_hits=true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"query":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{"match_all":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{}}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648" y="1042416"/>
            <a:ext cx="5632704" cy="365302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7729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5" dirty="0">
                <a:latin typeface="Palatino Linotype"/>
                <a:cs typeface="Palatino Linotype"/>
              </a:rPr>
              <a:t> up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 pattern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598</a:t>
            </a:fld>
            <a:endParaRPr spc="-10" dirty="0"/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1016"/>
            <a:ext cx="9144000" cy="30815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7729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5" dirty="0">
                <a:latin typeface="Palatino Linotype"/>
                <a:cs typeface="Palatino Linotype"/>
              </a:rPr>
              <a:t> up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 pattern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599</a:t>
            </a:fld>
            <a:endParaRPr spc="-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08347"/>
            <a:ext cx="9144000" cy="835660"/>
            <a:chOff x="0" y="4308347"/>
            <a:chExt cx="9144000" cy="835660"/>
          </a:xfrm>
        </p:grpSpPr>
        <p:sp>
          <p:nvSpPr>
            <p:cNvPr id="3" name="object 3"/>
            <p:cNvSpPr/>
            <p:nvPr/>
          </p:nvSpPr>
          <p:spPr>
            <a:xfrm>
              <a:off x="0" y="4767071"/>
              <a:ext cx="9144000" cy="169545"/>
            </a:xfrm>
            <a:custGeom>
              <a:avLst/>
              <a:gdLst/>
              <a:ahLst/>
              <a:cxnLst/>
              <a:rect l="l" t="t" r="r" b="b"/>
              <a:pathLst>
                <a:path w="9144000" h="169545">
                  <a:moveTo>
                    <a:pt x="9144000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9144000" y="1691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155" y="4517135"/>
              <a:ext cx="615950" cy="585470"/>
            </a:xfrm>
            <a:custGeom>
              <a:avLst/>
              <a:gdLst/>
              <a:ahLst/>
              <a:cxnLst/>
              <a:rect l="l" t="t" r="r" b="b"/>
              <a:pathLst>
                <a:path w="615950" h="585470">
                  <a:moveTo>
                    <a:pt x="307848" y="0"/>
                  </a:moveTo>
                  <a:lnTo>
                    <a:pt x="257914" y="3829"/>
                  </a:lnTo>
                  <a:lnTo>
                    <a:pt x="210546" y="14916"/>
                  </a:lnTo>
                  <a:lnTo>
                    <a:pt x="166376" y="32659"/>
                  </a:lnTo>
                  <a:lnTo>
                    <a:pt x="126039" y="56455"/>
                  </a:lnTo>
                  <a:lnTo>
                    <a:pt x="90168" y="85701"/>
                  </a:lnTo>
                  <a:lnTo>
                    <a:pt x="59398" y="119795"/>
                  </a:lnTo>
                  <a:lnTo>
                    <a:pt x="34362" y="158135"/>
                  </a:lnTo>
                  <a:lnTo>
                    <a:pt x="15694" y="200119"/>
                  </a:lnTo>
                  <a:lnTo>
                    <a:pt x="4029" y="245144"/>
                  </a:lnTo>
                  <a:lnTo>
                    <a:pt x="0" y="292607"/>
                  </a:lnTo>
                  <a:lnTo>
                    <a:pt x="4029" y="340071"/>
                  </a:lnTo>
                  <a:lnTo>
                    <a:pt x="15694" y="385096"/>
                  </a:lnTo>
                  <a:lnTo>
                    <a:pt x="34362" y="427079"/>
                  </a:lnTo>
                  <a:lnTo>
                    <a:pt x="59398" y="465420"/>
                  </a:lnTo>
                  <a:lnTo>
                    <a:pt x="90168" y="499514"/>
                  </a:lnTo>
                  <a:lnTo>
                    <a:pt x="126039" y="528760"/>
                  </a:lnTo>
                  <a:lnTo>
                    <a:pt x="166376" y="552555"/>
                  </a:lnTo>
                  <a:lnTo>
                    <a:pt x="210546" y="570297"/>
                  </a:lnTo>
                  <a:lnTo>
                    <a:pt x="257914" y="581385"/>
                  </a:lnTo>
                  <a:lnTo>
                    <a:pt x="307848" y="585214"/>
                  </a:lnTo>
                  <a:lnTo>
                    <a:pt x="357781" y="581385"/>
                  </a:lnTo>
                  <a:lnTo>
                    <a:pt x="405149" y="570297"/>
                  </a:lnTo>
                  <a:lnTo>
                    <a:pt x="449319" y="552555"/>
                  </a:lnTo>
                  <a:lnTo>
                    <a:pt x="489656" y="528760"/>
                  </a:lnTo>
                  <a:lnTo>
                    <a:pt x="525527" y="499514"/>
                  </a:lnTo>
                  <a:lnTo>
                    <a:pt x="556297" y="465420"/>
                  </a:lnTo>
                  <a:lnTo>
                    <a:pt x="581333" y="427079"/>
                  </a:lnTo>
                  <a:lnTo>
                    <a:pt x="600001" y="385096"/>
                  </a:lnTo>
                  <a:lnTo>
                    <a:pt x="611666" y="340071"/>
                  </a:lnTo>
                  <a:lnTo>
                    <a:pt x="615696" y="292607"/>
                  </a:lnTo>
                  <a:lnTo>
                    <a:pt x="611666" y="245144"/>
                  </a:lnTo>
                  <a:lnTo>
                    <a:pt x="600001" y="200119"/>
                  </a:lnTo>
                  <a:lnTo>
                    <a:pt x="581333" y="158135"/>
                  </a:lnTo>
                  <a:lnTo>
                    <a:pt x="556297" y="119795"/>
                  </a:lnTo>
                  <a:lnTo>
                    <a:pt x="525527" y="85701"/>
                  </a:lnTo>
                  <a:lnTo>
                    <a:pt x="489656" y="56455"/>
                  </a:lnTo>
                  <a:lnTo>
                    <a:pt x="449319" y="32659"/>
                  </a:lnTo>
                  <a:lnTo>
                    <a:pt x="405149" y="14916"/>
                  </a:lnTo>
                  <a:lnTo>
                    <a:pt x="357781" y="382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08347"/>
              <a:ext cx="873252" cy="8351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312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Schemaless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document-oriented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1187" y="1320800"/>
            <a:ext cx="741425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JSON</a:t>
            </a:r>
            <a:r>
              <a:rPr sz="2400" spc="-5" dirty="0">
                <a:latin typeface="Arial"/>
                <a:cs typeface="Arial"/>
              </a:rPr>
              <a:t> 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naturally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data.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"John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Smith",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"address":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"121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John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Street,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NY,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10010",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"age":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40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591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Defining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for the type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5" dirty="0">
                <a:latin typeface="Palatino Linotype"/>
                <a:cs typeface="Palatino Linotype"/>
              </a:rPr>
              <a:t> product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60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404365"/>
            <a:ext cx="731964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second step</a:t>
            </a:r>
            <a:r>
              <a:rPr sz="2400" spc="-5" dirty="0">
                <a:latin typeface="Arial"/>
                <a:cs typeface="Arial"/>
              </a:rPr>
              <a:t> involves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defining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of product.</a:t>
            </a:r>
            <a:endParaRPr sz="2400">
              <a:latin typeface="Arial"/>
              <a:cs typeface="Arial"/>
            </a:endParaRPr>
          </a:p>
          <a:p>
            <a:pPr marL="355600" marR="12763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step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executed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because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5" dirty="0">
                <a:latin typeface="Arial"/>
                <a:cs typeface="Arial"/>
              </a:rPr>
              <a:t> catalog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exist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first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indexed.</a:t>
            </a:r>
            <a:endParaRPr sz="2400">
              <a:latin typeface="Arial"/>
              <a:cs typeface="Arial"/>
            </a:endParaRPr>
          </a:p>
          <a:p>
            <a:pPr marL="355600" marR="58610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Remember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analogy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5" dirty="0">
                <a:latin typeface="Arial"/>
                <a:cs typeface="Arial"/>
              </a:rPr>
              <a:t> with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 </a:t>
            </a:r>
            <a:r>
              <a:rPr sz="2400" dirty="0">
                <a:latin typeface="Arial"/>
                <a:cs typeface="Arial"/>
              </a:rPr>
              <a:t>table.</a:t>
            </a:r>
            <a:endParaRPr sz="2400">
              <a:latin typeface="Arial"/>
              <a:cs typeface="Arial"/>
            </a:endParaRPr>
          </a:p>
          <a:p>
            <a:pPr marL="355600" marR="62103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table needs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exist </a:t>
            </a:r>
            <a:r>
              <a:rPr sz="2400" spc="-5" dirty="0">
                <a:latin typeface="Arial"/>
                <a:cs typeface="Arial"/>
              </a:rPr>
              <a:t>before any row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inserted.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9575"/>
            <a:ext cx="9144000" cy="339394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7729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Setting</a:t>
            </a:r>
            <a:r>
              <a:rPr sz="3200" b="0" spc="-5" dirty="0">
                <a:latin typeface="Palatino Linotype"/>
                <a:cs typeface="Palatino Linotype"/>
              </a:rPr>
              <a:t> up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 pattern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600</a:t>
            </a:fld>
            <a:endParaRPr spc="-10" dirty="0"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505458"/>
            <a:ext cx="779145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1371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Before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embark on 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project,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often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already have </a:t>
            </a:r>
            <a:r>
              <a:rPr sz="2400" dirty="0">
                <a:latin typeface="Arial"/>
                <a:cs typeface="Arial"/>
              </a:rPr>
              <a:t>some </a:t>
            </a:r>
            <a:r>
              <a:rPr sz="2400" spc="-5" dirty="0">
                <a:latin typeface="Arial"/>
                <a:cs typeface="Arial"/>
              </a:rPr>
              <a:t>questions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we want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get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answered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quickly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These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visualizations,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answer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different </a:t>
            </a:r>
            <a:r>
              <a:rPr sz="2400" spc="-10" dirty="0">
                <a:latin typeface="Arial"/>
                <a:cs typeface="Arial"/>
              </a:rPr>
              <a:t>questions,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packaged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5" dirty="0">
                <a:latin typeface="Arial"/>
                <a:cs typeface="Arial"/>
              </a:rPr>
              <a:t> dashboard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be used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when, needed.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187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Building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visualizations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601</a:t>
            </a:fld>
            <a:endParaRPr spc="-10" dirty="0"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513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Palatino Linotype"/>
                <a:cs typeface="Palatino Linotype"/>
              </a:rPr>
              <a:t>How</a:t>
            </a:r>
            <a:r>
              <a:rPr sz="2800" b="0" spc="-5" dirty="0">
                <a:latin typeface="Palatino Linotype"/>
                <a:cs typeface="Palatino Linotype"/>
              </a:rPr>
              <a:t> does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the </a:t>
            </a:r>
            <a:r>
              <a:rPr sz="2800" b="0" spc="-5" dirty="0">
                <a:latin typeface="Palatino Linotype"/>
                <a:cs typeface="Palatino Linotype"/>
              </a:rPr>
              <a:t>average temperature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change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over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time?</a:t>
            </a:r>
            <a:endParaRPr sz="28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416" y="929639"/>
            <a:ext cx="6297168" cy="3765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602</a:t>
            </a:fld>
            <a:endParaRPr spc="-10" dirty="0"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0460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Palatino Linotype"/>
                <a:cs typeface="Palatino Linotype"/>
              </a:rPr>
              <a:t>How</a:t>
            </a:r>
            <a:r>
              <a:rPr sz="2800" b="0" spc="-5" dirty="0">
                <a:latin typeface="Palatino Linotype"/>
                <a:cs typeface="Palatino Linotype"/>
              </a:rPr>
              <a:t> does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the</a:t>
            </a:r>
            <a:r>
              <a:rPr sz="2800" b="0" spc="-5" dirty="0">
                <a:latin typeface="Palatino Linotype"/>
                <a:cs typeface="Palatino Linotype"/>
              </a:rPr>
              <a:t> average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humidity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change</a:t>
            </a:r>
            <a:r>
              <a:rPr sz="2800" b="0" spc="-2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over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time?</a:t>
            </a:r>
            <a:endParaRPr sz="28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6275" y="964737"/>
            <a:ext cx="6251448" cy="36666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603</a:t>
            </a:fld>
            <a:endParaRPr spc="-10" dirty="0"/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060" y="1077467"/>
            <a:ext cx="6659880" cy="35280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138684"/>
            <a:ext cx="7162800" cy="850900"/>
          </a:xfrm>
          <a:custGeom>
            <a:avLst/>
            <a:gdLst/>
            <a:ahLst/>
            <a:cxnLst/>
            <a:rect l="l" t="t" r="r" b="b"/>
            <a:pathLst>
              <a:path w="7162800" h="850900">
                <a:moveTo>
                  <a:pt x="7162800" y="0"/>
                </a:moveTo>
                <a:lnTo>
                  <a:pt x="0" y="0"/>
                </a:lnTo>
                <a:lnTo>
                  <a:pt x="0" y="850391"/>
                </a:lnTo>
                <a:lnTo>
                  <a:pt x="7162800" y="850391"/>
                </a:lnTo>
                <a:lnTo>
                  <a:pt x="71628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02235"/>
            <a:ext cx="67995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Palatino Linotype"/>
                <a:cs typeface="Palatino Linotype"/>
              </a:rPr>
              <a:t>How </a:t>
            </a:r>
            <a:r>
              <a:rPr sz="2800" b="0" spc="-5" dirty="0">
                <a:latin typeface="Palatino Linotype"/>
                <a:cs typeface="Palatino Linotype"/>
              </a:rPr>
              <a:t>do temperature and humidity change </a:t>
            </a:r>
            <a:r>
              <a:rPr sz="2800" b="0" spc="-68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at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dirty="0">
                <a:latin typeface="Palatino Linotype"/>
                <a:cs typeface="Palatino Linotype"/>
              </a:rPr>
              <a:t>each</a:t>
            </a:r>
            <a:r>
              <a:rPr sz="2800" b="0" spc="-20" dirty="0">
                <a:latin typeface="Palatino Linotype"/>
                <a:cs typeface="Palatino Linotype"/>
              </a:rPr>
              <a:t> </a:t>
            </a:r>
            <a:r>
              <a:rPr sz="2800" b="0" spc="-10" dirty="0">
                <a:latin typeface="Palatino Linotype"/>
                <a:cs typeface="Palatino Linotype"/>
              </a:rPr>
              <a:t>location </a:t>
            </a:r>
            <a:r>
              <a:rPr sz="2800" b="0" spc="-5" dirty="0">
                <a:latin typeface="Palatino Linotype"/>
                <a:cs typeface="Palatino Linotype"/>
              </a:rPr>
              <a:t>over time?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604</a:t>
            </a:fld>
            <a:endParaRPr spc="-10" dirty="0"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19" y="1028700"/>
            <a:ext cx="6918959" cy="367131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653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Can I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visualize</a:t>
            </a:r>
            <a:r>
              <a:rPr sz="2800" b="0" spc="-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temperature</a:t>
            </a:r>
            <a:r>
              <a:rPr sz="2800" b="0" spc="-2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and humidity over a</a:t>
            </a:r>
            <a:r>
              <a:rPr sz="2800" b="0" spc="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map?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605</a:t>
            </a:fld>
            <a:endParaRPr spc="-10" dirty="0"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675" y="1072640"/>
            <a:ext cx="6708648" cy="35161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350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Palatino Linotype"/>
                <a:cs typeface="Palatino Linotype"/>
              </a:rPr>
              <a:t>How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are</a:t>
            </a:r>
            <a:r>
              <a:rPr sz="2800" b="0" spc="-10" dirty="0">
                <a:latin typeface="Palatino Linotype"/>
                <a:cs typeface="Palatino Linotype"/>
              </a:rPr>
              <a:t> the</a:t>
            </a:r>
            <a:r>
              <a:rPr sz="2800" b="0" spc="-5" dirty="0">
                <a:latin typeface="Palatino Linotype"/>
                <a:cs typeface="Palatino Linotype"/>
              </a:rPr>
              <a:t> sensors</a:t>
            </a:r>
            <a:r>
              <a:rPr sz="2800" b="0" spc="-1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distributed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across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departments?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606</a:t>
            </a:fld>
            <a:endParaRPr spc="-10" dirty="0"/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17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dashboard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928116"/>
            <a:ext cx="7638288" cy="3767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607</a:t>
            </a:fld>
            <a:endParaRPr spc="-10" dirty="0"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17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dashboard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928116"/>
            <a:ext cx="7498080" cy="3718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608</a:t>
            </a:fld>
            <a:endParaRPr spc="-10" dirty="0"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772" y="1022603"/>
            <a:ext cx="7458456" cy="367284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17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dashboard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609</a:t>
            </a:fld>
            <a:endParaRPr spc="-1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591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Defining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for the type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5" dirty="0">
                <a:latin typeface="Palatino Linotype"/>
                <a:cs typeface="Palatino Linotype"/>
              </a:rPr>
              <a:t> product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509" y="1236726"/>
            <a:ext cx="7439659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 see the </a:t>
            </a:r>
            <a:r>
              <a:rPr sz="2400" spc="-5" dirty="0">
                <a:latin typeface="Arial"/>
                <a:cs typeface="Arial"/>
              </a:rPr>
              <a:t>mappings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 </a:t>
            </a:r>
            <a:r>
              <a:rPr sz="240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catalog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Kibana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Console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UI: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/catalog/_mapping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0" y="2770632"/>
            <a:ext cx="3009900" cy="1524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61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950417"/>
            <a:ext cx="7717790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334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this</a:t>
            </a:r>
            <a:r>
              <a:rPr sz="2200" spc="-5" dirty="0">
                <a:latin typeface="Arial"/>
                <a:cs typeface="Arial"/>
              </a:rPr>
              <a:t> lesson,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built 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sensor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analytics application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wide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variety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applications,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related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emerging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IoT.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5600" marR="36004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We understood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problem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domain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data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model,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including</a:t>
            </a:r>
            <a:r>
              <a:rPr sz="2200" spc="-10" dirty="0">
                <a:latin typeface="Arial"/>
                <a:cs typeface="Arial"/>
              </a:rPr>
              <a:t> metadata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related 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sensors.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We wanted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 build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analytics application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only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components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Elastic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Stack,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without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 </a:t>
            </a:r>
            <a:r>
              <a:rPr sz="2200" spc="-10" dirty="0">
                <a:latin typeface="Arial"/>
                <a:cs typeface="Arial"/>
              </a:rPr>
              <a:t>any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other </a:t>
            </a:r>
            <a:r>
              <a:rPr sz="2200" spc="-5" dirty="0">
                <a:latin typeface="Arial"/>
                <a:cs typeface="Arial"/>
              </a:rPr>
              <a:t> tools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programming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languages, to obtain a powerful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tool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 can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handle large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volumes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data.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610</a:t>
            </a:fld>
            <a:endParaRPr spc="-10" dirty="0"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7617" y="2075179"/>
            <a:ext cx="4588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0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10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611</a:t>
            </a:fld>
            <a:endParaRPr spc="-10" dirty="0"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274559" cy="5143500"/>
            <a:chOff x="0" y="0"/>
            <a:chExt cx="7274559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274052" cy="5143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7274559" cy="5143500"/>
            </a:xfrm>
            <a:custGeom>
              <a:avLst/>
              <a:gdLst/>
              <a:ahLst/>
              <a:cxnLst/>
              <a:rect l="l" t="t" r="r" b="b"/>
              <a:pathLst>
                <a:path w="7274559" h="5143500">
                  <a:moveTo>
                    <a:pt x="7274052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5166181" y="5143498"/>
                  </a:lnTo>
                  <a:lnTo>
                    <a:pt x="7274052" y="0"/>
                  </a:lnTo>
                  <a:close/>
                </a:path>
              </a:pathLst>
            </a:custGeom>
            <a:solidFill>
              <a:srgbClr val="81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3404615"/>
              <a:ext cx="1187450" cy="1211580"/>
            </a:xfrm>
            <a:custGeom>
              <a:avLst/>
              <a:gdLst/>
              <a:ahLst/>
              <a:cxnLst/>
              <a:rect l="l" t="t" r="r" b="b"/>
              <a:pathLst>
                <a:path w="1187450" h="1211579">
                  <a:moveTo>
                    <a:pt x="593597" y="0"/>
                  </a:moveTo>
                  <a:lnTo>
                    <a:pt x="547214" y="1822"/>
                  </a:lnTo>
                  <a:lnTo>
                    <a:pt x="501807" y="7201"/>
                  </a:lnTo>
                  <a:lnTo>
                    <a:pt x="457506" y="16002"/>
                  </a:lnTo>
                  <a:lnTo>
                    <a:pt x="414445" y="28088"/>
                  </a:lnTo>
                  <a:lnTo>
                    <a:pt x="372755" y="43326"/>
                  </a:lnTo>
                  <a:lnTo>
                    <a:pt x="332569" y="61582"/>
                  </a:lnTo>
                  <a:lnTo>
                    <a:pt x="294019" y="82719"/>
                  </a:lnTo>
                  <a:lnTo>
                    <a:pt x="257236" y="106603"/>
                  </a:lnTo>
                  <a:lnTo>
                    <a:pt x="222352" y="133101"/>
                  </a:lnTo>
                  <a:lnTo>
                    <a:pt x="189501" y="162076"/>
                  </a:lnTo>
                  <a:lnTo>
                    <a:pt x="158813" y="193394"/>
                  </a:lnTo>
                  <a:lnTo>
                    <a:pt x="130421" y="226920"/>
                  </a:lnTo>
                  <a:lnTo>
                    <a:pt x="104458" y="262520"/>
                  </a:lnTo>
                  <a:lnTo>
                    <a:pt x="81054" y="300058"/>
                  </a:lnTo>
                  <a:lnTo>
                    <a:pt x="60342" y="339401"/>
                  </a:lnTo>
                  <a:lnTo>
                    <a:pt x="42454" y="380412"/>
                  </a:lnTo>
                  <a:lnTo>
                    <a:pt x="27523" y="422958"/>
                  </a:lnTo>
                  <a:lnTo>
                    <a:pt x="15679" y="466903"/>
                  </a:lnTo>
                  <a:lnTo>
                    <a:pt x="7056" y="512114"/>
                  </a:lnTo>
                  <a:lnTo>
                    <a:pt x="1786" y="558454"/>
                  </a:lnTo>
                  <a:lnTo>
                    <a:pt x="0" y="605789"/>
                  </a:lnTo>
                  <a:lnTo>
                    <a:pt x="1786" y="653132"/>
                  </a:lnTo>
                  <a:lnTo>
                    <a:pt x="7056" y="699477"/>
                  </a:lnTo>
                  <a:lnTo>
                    <a:pt x="15679" y="744692"/>
                  </a:lnTo>
                  <a:lnTo>
                    <a:pt x="27523" y="788640"/>
                  </a:lnTo>
                  <a:lnTo>
                    <a:pt x="42454" y="831188"/>
                  </a:lnTo>
                  <a:lnTo>
                    <a:pt x="60342" y="872201"/>
                  </a:lnTo>
                  <a:lnTo>
                    <a:pt x="81054" y="911543"/>
                  </a:lnTo>
                  <a:lnTo>
                    <a:pt x="104458" y="949082"/>
                  </a:lnTo>
                  <a:lnTo>
                    <a:pt x="130421" y="984680"/>
                  </a:lnTo>
                  <a:lnTo>
                    <a:pt x="158813" y="1018205"/>
                  </a:lnTo>
                  <a:lnTo>
                    <a:pt x="189501" y="1049521"/>
                  </a:lnTo>
                  <a:lnTo>
                    <a:pt x="222352" y="1078494"/>
                  </a:lnTo>
                  <a:lnTo>
                    <a:pt x="257236" y="1104989"/>
                  </a:lnTo>
                  <a:lnTo>
                    <a:pt x="294019" y="1128871"/>
                  </a:lnTo>
                  <a:lnTo>
                    <a:pt x="332569" y="1150006"/>
                  </a:lnTo>
                  <a:lnTo>
                    <a:pt x="372755" y="1168259"/>
                  </a:lnTo>
                  <a:lnTo>
                    <a:pt x="414445" y="1183495"/>
                  </a:lnTo>
                  <a:lnTo>
                    <a:pt x="457506" y="1195580"/>
                  </a:lnTo>
                  <a:lnTo>
                    <a:pt x="501807" y="1204379"/>
                  </a:lnTo>
                  <a:lnTo>
                    <a:pt x="547214" y="1209757"/>
                  </a:lnTo>
                  <a:lnTo>
                    <a:pt x="593597" y="1211579"/>
                  </a:lnTo>
                  <a:lnTo>
                    <a:pt x="639981" y="1209757"/>
                  </a:lnTo>
                  <a:lnTo>
                    <a:pt x="685388" y="1204379"/>
                  </a:lnTo>
                  <a:lnTo>
                    <a:pt x="729689" y="1195580"/>
                  </a:lnTo>
                  <a:lnTo>
                    <a:pt x="772750" y="1183495"/>
                  </a:lnTo>
                  <a:lnTo>
                    <a:pt x="814440" y="1168259"/>
                  </a:lnTo>
                  <a:lnTo>
                    <a:pt x="854626" y="1150006"/>
                  </a:lnTo>
                  <a:lnTo>
                    <a:pt x="893176" y="1128871"/>
                  </a:lnTo>
                  <a:lnTo>
                    <a:pt x="929959" y="1104989"/>
                  </a:lnTo>
                  <a:lnTo>
                    <a:pt x="964843" y="1078494"/>
                  </a:lnTo>
                  <a:lnTo>
                    <a:pt x="997694" y="1049521"/>
                  </a:lnTo>
                  <a:lnTo>
                    <a:pt x="1028382" y="1018205"/>
                  </a:lnTo>
                  <a:lnTo>
                    <a:pt x="1056774" y="984680"/>
                  </a:lnTo>
                  <a:lnTo>
                    <a:pt x="1082737" y="949082"/>
                  </a:lnTo>
                  <a:lnTo>
                    <a:pt x="1106141" y="911543"/>
                  </a:lnTo>
                  <a:lnTo>
                    <a:pt x="1126853" y="872201"/>
                  </a:lnTo>
                  <a:lnTo>
                    <a:pt x="1144741" y="831188"/>
                  </a:lnTo>
                  <a:lnTo>
                    <a:pt x="1159672" y="788640"/>
                  </a:lnTo>
                  <a:lnTo>
                    <a:pt x="1171516" y="744692"/>
                  </a:lnTo>
                  <a:lnTo>
                    <a:pt x="1180139" y="699477"/>
                  </a:lnTo>
                  <a:lnTo>
                    <a:pt x="1185409" y="653132"/>
                  </a:lnTo>
                  <a:lnTo>
                    <a:pt x="1187195" y="605789"/>
                  </a:lnTo>
                  <a:lnTo>
                    <a:pt x="1185409" y="558454"/>
                  </a:lnTo>
                  <a:lnTo>
                    <a:pt x="1180139" y="512114"/>
                  </a:lnTo>
                  <a:lnTo>
                    <a:pt x="1171516" y="466903"/>
                  </a:lnTo>
                  <a:lnTo>
                    <a:pt x="1159672" y="422958"/>
                  </a:lnTo>
                  <a:lnTo>
                    <a:pt x="1144741" y="380412"/>
                  </a:lnTo>
                  <a:lnTo>
                    <a:pt x="1126853" y="339401"/>
                  </a:lnTo>
                  <a:lnTo>
                    <a:pt x="1106141" y="300058"/>
                  </a:lnTo>
                  <a:lnTo>
                    <a:pt x="1082737" y="262520"/>
                  </a:lnTo>
                  <a:lnTo>
                    <a:pt x="1056774" y="226920"/>
                  </a:lnTo>
                  <a:lnTo>
                    <a:pt x="1028382" y="193394"/>
                  </a:lnTo>
                  <a:lnTo>
                    <a:pt x="997694" y="162076"/>
                  </a:lnTo>
                  <a:lnTo>
                    <a:pt x="964843" y="133101"/>
                  </a:lnTo>
                  <a:lnTo>
                    <a:pt x="929959" y="106603"/>
                  </a:lnTo>
                  <a:lnTo>
                    <a:pt x="893176" y="82719"/>
                  </a:lnTo>
                  <a:lnTo>
                    <a:pt x="854626" y="61582"/>
                  </a:lnTo>
                  <a:lnTo>
                    <a:pt x="814440" y="43326"/>
                  </a:lnTo>
                  <a:lnTo>
                    <a:pt x="772750" y="28088"/>
                  </a:lnTo>
                  <a:lnTo>
                    <a:pt x="729689" y="16001"/>
                  </a:lnTo>
                  <a:lnTo>
                    <a:pt x="685388" y="7201"/>
                  </a:lnTo>
                  <a:lnTo>
                    <a:pt x="639981" y="1822"/>
                  </a:lnTo>
                  <a:lnTo>
                    <a:pt x="593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4776" y="2974848"/>
              <a:ext cx="1883664" cy="188213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4605" y="1222629"/>
            <a:ext cx="72009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8410" marR="5080" indent="-1236345">
              <a:lnSpc>
                <a:spcPct val="100000"/>
              </a:lnSpc>
              <a:spcBef>
                <a:spcPts val="100"/>
              </a:spcBef>
              <a:tabLst>
                <a:tab pos="1112520" algn="l"/>
              </a:tabLst>
            </a:pPr>
            <a:r>
              <a:rPr spc="-114" dirty="0"/>
              <a:t>11.	</a:t>
            </a:r>
            <a:r>
              <a:rPr dirty="0"/>
              <a:t>Monitoring</a:t>
            </a:r>
            <a:r>
              <a:rPr spc="-100" dirty="0"/>
              <a:t> </a:t>
            </a:r>
            <a:r>
              <a:rPr spc="-5" dirty="0"/>
              <a:t>Server </a:t>
            </a:r>
            <a:r>
              <a:rPr spc="-1485" dirty="0"/>
              <a:t> </a:t>
            </a:r>
            <a:r>
              <a:rPr spc="-10" dirty="0"/>
              <a:t>Infrastructure</a:t>
            </a:r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64509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lesson, 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Metricbeat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Configuring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Capturing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Deployment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9436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Monitoring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Server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Infrastructure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489" y="2031920"/>
            <a:ext cx="3241316" cy="23140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613</a:t>
            </a:fld>
            <a:endParaRPr spc="-10" dirty="0"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505458"/>
            <a:ext cx="763714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464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5" dirty="0">
                <a:latin typeface="Arial"/>
                <a:cs typeface="Arial"/>
              </a:rPr>
              <a:t> 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lightweight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periodically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collects </a:t>
            </a:r>
            <a:r>
              <a:rPr sz="2400" dirty="0">
                <a:latin typeface="Arial"/>
                <a:cs typeface="Arial"/>
              </a:rPr>
              <a:t>metrics from the </a:t>
            </a:r>
            <a:r>
              <a:rPr sz="2400" spc="-5" dirty="0">
                <a:latin typeface="Arial"/>
                <a:cs typeface="Arial"/>
              </a:rPr>
              <a:t>operating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and 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helps </a:t>
            </a:r>
            <a:r>
              <a:rPr sz="2400" dirty="0">
                <a:latin typeface="Arial"/>
                <a:cs typeface="Arial"/>
              </a:rPr>
              <a:t>you monitor servers </a:t>
            </a:r>
            <a:r>
              <a:rPr sz="2400" spc="-5" dirty="0">
                <a:latin typeface="Arial"/>
                <a:cs typeface="Arial"/>
              </a:rPr>
              <a:t>by collecting </a:t>
            </a:r>
            <a:r>
              <a:rPr sz="2400" dirty="0">
                <a:latin typeface="Arial"/>
                <a:cs typeface="Arial"/>
              </a:rPr>
              <a:t>metrics </a:t>
            </a:r>
            <a:r>
              <a:rPr sz="2400" spc="-5" dirty="0">
                <a:latin typeface="Arial"/>
                <a:cs typeface="Arial"/>
              </a:rPr>
              <a:t>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MongoDB,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Redis,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on, 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955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Metric</a:t>
            </a:r>
            <a:r>
              <a:rPr sz="3200" b="0" spc="10" dirty="0">
                <a:latin typeface="Palatino Linotype"/>
                <a:cs typeface="Palatino Linotype"/>
              </a:rPr>
              <a:t>b</a:t>
            </a:r>
            <a:r>
              <a:rPr sz="3200" b="0" dirty="0">
                <a:latin typeface="Palatino Linotype"/>
                <a:cs typeface="Palatino Linotype"/>
              </a:rPr>
              <a:t>eat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614</a:t>
            </a:fld>
            <a:endParaRPr spc="-10" dirty="0"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1177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Downloading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installing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Metricbeat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376" y="937123"/>
            <a:ext cx="5413248" cy="38147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615</a:t>
            </a:fld>
            <a:endParaRPr spc="-10" dirty="0"/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819401"/>
            <a:ext cx="65430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downloaded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dirty="0">
                <a:latin typeface="Arial"/>
                <a:cs typeface="Arial"/>
              </a:rPr>
              <a:t> 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extracted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location,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E:&gt;cd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1344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Installing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Windows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616</a:t>
            </a:fld>
            <a:endParaRPr spc="-10" dirty="0"/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505458"/>
            <a:ext cx="765683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Run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service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PowerShell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prompt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PS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&gt;cd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PS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&gt;E:\metricbeat-7.0.0-windows-x86_64&gt;.\install-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service-metricbeat.ps1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1344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Installing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Windows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617</a:t>
            </a:fld>
            <a:endParaRPr spc="-10" dirty="0"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713357"/>
            <a:ext cx="769048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Unzip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tar.gz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package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navigate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newly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folder, 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snippet: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$&gt;tar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-xzf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metricbeat-7.0.0-linux-x86_64.tar.gz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$&gt;cd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metricbeat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449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Installing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Linux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618</a:t>
            </a:fld>
            <a:endParaRPr spc="-10" dirty="0"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981278"/>
            <a:ext cx="763841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649605" indent="-342900" algn="r">
              <a:lnSpc>
                <a:spcPct val="100000"/>
              </a:lnSpc>
              <a:spcBef>
                <a:spcPts val="100"/>
              </a:spcBef>
              <a:buChar char="•"/>
              <a:tabLst>
                <a:tab pos="342900" algn="l"/>
                <a:tab pos="343535" algn="l"/>
              </a:tabLst>
            </a:pPr>
            <a:r>
              <a:rPr sz="2400" dirty="0">
                <a:latin typeface="Arial"/>
                <a:cs typeface="Arial"/>
              </a:rPr>
              <a:t>Metricbeat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made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two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components: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R="609600" algn="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called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metricsets.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marR="1007110" indent="-34353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Metricbeat module defines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basic logic 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collecting data </a:t>
            </a:r>
            <a:r>
              <a:rPr sz="2400" dirty="0">
                <a:latin typeface="Arial"/>
                <a:cs typeface="Arial"/>
              </a:rPr>
              <a:t>from a </a:t>
            </a:r>
            <a:r>
              <a:rPr sz="2400" spc="-5" dirty="0">
                <a:latin typeface="Arial"/>
                <a:cs typeface="Arial"/>
              </a:rPr>
              <a:t>specific </a:t>
            </a:r>
            <a:r>
              <a:rPr sz="2400" dirty="0">
                <a:latin typeface="Arial"/>
                <a:cs typeface="Arial"/>
              </a:rPr>
              <a:t>service, 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MongoDB,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details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about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service, </a:t>
            </a:r>
            <a:r>
              <a:rPr sz="2400" spc="-5" dirty="0">
                <a:latin typeface="Arial"/>
                <a:cs typeface="Arial"/>
              </a:rPr>
              <a:t> including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connect, how often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collect.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28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Architecture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619</a:t>
            </a:fld>
            <a:endParaRPr spc="-1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286" y="2790444"/>
            <a:ext cx="2333625" cy="18097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591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Defining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for the type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5" dirty="0">
                <a:latin typeface="Palatino Linotype"/>
                <a:cs typeface="Palatino Linotype"/>
              </a:rPr>
              <a:t> product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62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187" y="1292733"/>
            <a:ext cx="74631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should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ppets/2_1.txt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" y="1007363"/>
            <a:ext cx="6952488" cy="376275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28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Architecture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620</a:t>
            </a:fld>
            <a:endParaRPr spc="-10" dirty="0"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634744"/>
            <a:ext cx="72790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Metricbeat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event: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Regular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containing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fetched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Error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service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down/unreachable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795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Event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structure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621</a:t>
            </a:fld>
            <a:endParaRPr spc="-10" dirty="0"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20800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38784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the case </a:t>
            </a:r>
            <a:r>
              <a:rPr sz="2400" spc="-5" dirty="0">
                <a:latin typeface="Arial"/>
                <a:cs typeface="Arial"/>
              </a:rPr>
              <a:t>of error events, an error field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error.message, containing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error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message,</a:t>
            </a:r>
            <a:r>
              <a:rPr sz="2400" dirty="0">
                <a:latin typeface="Arial"/>
                <a:cs typeface="Arial"/>
              </a:rPr>
              <a:t> code,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type,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appended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event.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regular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ets/11_1.txt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795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Event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structure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622</a:t>
            </a:fld>
            <a:endParaRPr spc="-10" dirty="0"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728597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19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 </a:t>
            </a:r>
            <a:r>
              <a:rPr sz="2400" spc="-10" dirty="0">
                <a:latin typeface="Arial"/>
                <a:cs typeface="Arial"/>
              </a:rPr>
              <a:t>when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mongodb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reachable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ets/11_2.txt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795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Event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structure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623</a:t>
            </a:fld>
            <a:endParaRPr spc="-10" dirty="0"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43204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 configurations related to </a:t>
            </a:r>
            <a:r>
              <a:rPr sz="2400" spc="-5" dirty="0">
                <a:latin typeface="Arial"/>
                <a:cs typeface="Arial"/>
              </a:rPr>
              <a:t>Metricbeat are stored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named</a:t>
            </a:r>
            <a:r>
              <a:rPr sz="2400" dirty="0">
                <a:latin typeface="Arial"/>
                <a:cs typeface="Arial"/>
              </a:rPr>
              <a:t> metricbeat.yml,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YAML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syntax.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metricbeat.yml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 </a:t>
            </a:r>
            <a:r>
              <a:rPr sz="2400" spc="-5" dirty="0">
                <a:latin typeface="Arial"/>
                <a:cs typeface="Arial"/>
              </a:rPr>
              <a:t>contains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Module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General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settings</a:t>
            </a:r>
            <a:endParaRPr sz="2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Output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271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Configuring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Metricbeat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624</a:t>
            </a:fld>
            <a:endParaRPr spc="-10" dirty="0"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7768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890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bundled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various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collect </a:t>
            </a:r>
            <a:r>
              <a:rPr sz="2400" dirty="0">
                <a:latin typeface="Arial"/>
                <a:cs typeface="Arial"/>
              </a:rPr>
              <a:t>metrics from the </a:t>
            </a:r>
            <a:r>
              <a:rPr sz="2400" spc="-5" dirty="0">
                <a:latin typeface="Arial"/>
                <a:cs typeface="Arial"/>
              </a:rPr>
              <a:t>system and applications, </a:t>
            </a:r>
            <a:r>
              <a:rPr sz="2400" dirty="0">
                <a:latin typeface="Arial"/>
                <a:cs typeface="Arial"/>
              </a:rPr>
              <a:t>such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Apache, MongoDB,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Redis,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MySQL,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so </a:t>
            </a:r>
            <a:r>
              <a:rPr sz="2400" spc="-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5" dirty="0">
                <a:latin typeface="Arial"/>
                <a:cs typeface="Arial"/>
              </a:rPr>
              <a:t> provides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5" dirty="0">
                <a:latin typeface="Arial"/>
                <a:cs typeface="Arial"/>
              </a:rPr>
              <a:t> ways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enabling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metricsets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85471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Enabling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modules.d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directory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Enabling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metricbeat.yml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980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Module</a:t>
            </a:r>
            <a:r>
              <a:rPr sz="3200" b="0" spc="-7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625</a:t>
            </a:fld>
            <a:endParaRPr spc="-10" dirty="0"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2491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827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except </a:t>
            </a:r>
            <a:r>
              <a:rPr sz="2400" dirty="0">
                <a:latin typeface="Arial"/>
                <a:cs typeface="Arial"/>
              </a:rPr>
              <a:t>for the system </a:t>
            </a:r>
            <a:r>
              <a:rPr sz="2400" spc="-5" dirty="0">
                <a:latin typeface="Arial"/>
                <a:cs typeface="Arial"/>
              </a:rPr>
              <a:t>module, all other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spc="-10" dirty="0">
                <a:latin typeface="Arial"/>
                <a:cs typeface="Arial"/>
              </a:rPr>
              <a:t>disabled.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list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modules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spc="-10" dirty="0">
                <a:latin typeface="Arial"/>
                <a:cs typeface="Arial"/>
              </a:rPr>
              <a:t> 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Metricbeat,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E:\metricbeat-7.0.0-windows-x86_64&gt;metricbeat.exe</a:t>
            </a:r>
            <a:endParaRPr sz="2400">
              <a:latin typeface="Arial"/>
              <a:cs typeface="Arial"/>
            </a:endParaRPr>
          </a:p>
          <a:p>
            <a:pPr marL="12700" marR="56197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4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list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[locationOfMetricBeat]$./metricbeat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list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15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Enabling module</a:t>
            </a:r>
            <a:r>
              <a:rPr sz="2800" b="0" spc="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configs in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the modules.d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directory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626</a:t>
            </a:fld>
            <a:endParaRPr spc="-10" dirty="0"/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421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mongodb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module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module: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mongodb</a:t>
            </a:r>
            <a:endParaRPr sz="2400">
              <a:latin typeface="Arial"/>
              <a:cs typeface="Arial"/>
            </a:endParaRPr>
          </a:p>
          <a:p>
            <a:pPr marL="181610" marR="310896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metricsets: ["dbstats", "status"]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period: 10s</a:t>
            </a:r>
            <a:endParaRPr sz="2400">
              <a:latin typeface="Arial"/>
              <a:cs typeface="Arial"/>
            </a:endParaRPr>
          </a:p>
          <a:p>
            <a:pPr marL="181610" marR="381063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8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["localhost:27017"]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username: user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password: pass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15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Enabling module</a:t>
            </a:r>
            <a:r>
              <a:rPr sz="2800" b="0" spc="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configs in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the modules.d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directory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627</a:t>
            </a:fld>
            <a:endParaRPr spc="-10" dirty="0"/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7724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448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enable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enable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 more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module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400">
              <a:latin typeface="Arial"/>
              <a:cs typeface="Arial"/>
            </a:endParaRPr>
          </a:p>
          <a:p>
            <a:pPr marL="12700" marR="6299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E:\metricbeat-7.0.0-windows-x86_64&gt;metricbeat.exe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mongodb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[locationOfMetricBeat]$./metricbeat modules</a:t>
            </a:r>
            <a:r>
              <a:rPr sz="2400" spc="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enable</a:t>
            </a:r>
            <a:r>
              <a:rPr sz="24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redis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mongodb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15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Enabling module</a:t>
            </a:r>
            <a:r>
              <a:rPr sz="2800" b="0" spc="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configs in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the modules.d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directory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628</a:t>
            </a:fld>
            <a:endParaRPr spc="-10" dirty="0"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218056"/>
            <a:ext cx="770191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6256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Similar to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disabling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disable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command,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passing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one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module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names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dirty="0">
                <a:latin typeface="Arial"/>
                <a:cs typeface="Arial"/>
              </a:rPr>
              <a:t> it.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E:\metricbeat-7.0.0-windows-x86_64&gt;metricbeat.exe</a:t>
            </a:r>
            <a:r>
              <a:rPr sz="2200" spc="1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disable redis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mongodb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[locationOfMetricBeat]$./metricbeat</a:t>
            </a:r>
            <a:r>
              <a:rPr sz="2200" spc="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disable</a:t>
            </a:r>
            <a:r>
              <a:rPr sz="22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redis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mongodb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8215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Enabling module</a:t>
            </a:r>
            <a:r>
              <a:rPr sz="2800" b="0" spc="1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configs in</a:t>
            </a:r>
            <a:r>
              <a:rPr sz="2800" b="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the modules.d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directory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629</a:t>
            </a:fld>
            <a:endParaRPr spc="-1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591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Defining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for the type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5" dirty="0">
                <a:latin typeface="Palatino Linotype"/>
                <a:cs typeface="Palatino Linotype"/>
              </a:rPr>
              <a:t> product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12977"/>
            <a:ext cx="602488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Each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text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datatype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field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mapped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follows:</a:t>
            </a:r>
            <a:endParaRPr sz="2200">
              <a:latin typeface="Arial"/>
              <a:cs typeface="Arial"/>
            </a:endParaRPr>
          </a:p>
          <a:p>
            <a:pPr marL="12700" marR="419036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"field_name":</a:t>
            </a:r>
            <a:r>
              <a:rPr sz="22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"type":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"text",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 "fields":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"keyword":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2700" marR="349059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"type":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"keyword",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 "ignore_above":</a:t>
            </a:r>
            <a:r>
              <a:rPr sz="22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256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2881883"/>
            <a:ext cx="2496312" cy="1828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63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80224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352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you're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using earlier </a:t>
            </a:r>
            <a:r>
              <a:rPr sz="2400" dirty="0">
                <a:latin typeface="Arial"/>
                <a:cs typeface="Arial"/>
              </a:rPr>
              <a:t>versions </a:t>
            </a:r>
            <a:r>
              <a:rPr sz="2400" spc="-5" dirty="0">
                <a:latin typeface="Arial"/>
                <a:cs typeface="Arial"/>
              </a:rPr>
              <a:t>of Metricbeat, </a:t>
            </a:r>
            <a:r>
              <a:rPr sz="2400" dirty="0">
                <a:latin typeface="Arial"/>
                <a:cs typeface="Arial"/>
              </a:rPr>
              <a:t> 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enable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appropriate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metricsets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metricbeat.yml file </a:t>
            </a:r>
            <a:r>
              <a:rPr sz="2400" spc="-5" dirty="0">
                <a:latin typeface="Arial"/>
                <a:cs typeface="Arial"/>
              </a:rPr>
              <a:t>directly by </a:t>
            </a:r>
            <a:r>
              <a:rPr sz="2400" spc="-10" dirty="0">
                <a:latin typeface="Arial"/>
                <a:cs typeface="Arial"/>
              </a:rPr>
              <a:t>adding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entries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metricbeat.modules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Each entry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list begins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dash</a:t>
            </a:r>
            <a:r>
              <a:rPr sz="2400" spc="5" dirty="0">
                <a:latin typeface="Arial"/>
                <a:cs typeface="Arial"/>
              </a:rPr>
              <a:t> (-)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12700" marR="5080" indent="342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followed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settings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that module.</a:t>
            </a:r>
            <a:r>
              <a:rPr sz="2400" dirty="0">
                <a:latin typeface="Arial"/>
                <a:cs typeface="Arial"/>
              </a:rPr>
              <a:t> 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example: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ets/11_3.txt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31088"/>
            <a:ext cx="79730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Palatino Linotype"/>
                <a:cs typeface="Palatino Linotype"/>
              </a:rPr>
              <a:t>Enabling module</a:t>
            </a:r>
            <a:r>
              <a:rPr sz="2800" b="0" spc="20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configs in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the metricbeat.yml</a:t>
            </a:r>
            <a:r>
              <a:rPr sz="2800" b="0" spc="5" dirty="0">
                <a:latin typeface="Palatino Linotype"/>
                <a:cs typeface="Palatino Linotype"/>
              </a:rPr>
              <a:t> </a:t>
            </a:r>
            <a:r>
              <a:rPr sz="2800" b="0" spc="-5" dirty="0">
                <a:latin typeface="Palatino Linotype"/>
                <a:cs typeface="Palatino Linotype"/>
              </a:rPr>
              <a:t>file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630</a:t>
            </a:fld>
            <a:endParaRPr spc="-10" dirty="0"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439036"/>
            <a:ext cx="708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name: The name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shipper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publishes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6002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hostname is used </a:t>
            </a:r>
            <a:r>
              <a:rPr sz="2400" dirty="0">
                <a:latin typeface="Arial"/>
                <a:cs typeface="Arial"/>
              </a:rPr>
              <a:t>for this </a:t>
            </a:r>
            <a:r>
              <a:rPr sz="2400" spc="-5" dirty="0">
                <a:latin typeface="Arial"/>
                <a:cs typeface="Arial"/>
              </a:rPr>
              <a:t>field, 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name: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"dc1-host1"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31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General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settings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631</a:t>
            </a:fld>
            <a:endParaRPr spc="-10" dirty="0"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981278"/>
            <a:ext cx="7424420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b="1" spc="-5" dirty="0">
                <a:latin typeface="Arial"/>
                <a:cs typeface="Arial"/>
              </a:rPr>
              <a:t>tags: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list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tags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will be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included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tags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of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Arial"/>
                <a:cs typeface="Arial"/>
              </a:rPr>
              <a:t>every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event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Metricbeat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ships.</a:t>
            </a:r>
            <a:endParaRPr sz="2200">
              <a:latin typeface="Arial"/>
              <a:cs typeface="Arial"/>
            </a:endParaRPr>
          </a:p>
          <a:p>
            <a:pPr marL="355600" marR="9779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Tags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make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easy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group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servers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different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logical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properties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 are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useful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when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filtering</a:t>
            </a:r>
            <a:r>
              <a:rPr sz="2200" spc="-5" dirty="0">
                <a:latin typeface="Arial"/>
                <a:cs typeface="Arial"/>
              </a:rPr>
              <a:t> events in Kibana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Logstash, </a:t>
            </a:r>
            <a:r>
              <a:rPr sz="2200" dirty="0">
                <a:latin typeface="Arial"/>
                <a:cs typeface="Arial"/>
              </a:rPr>
              <a:t>as </a:t>
            </a:r>
            <a:r>
              <a:rPr sz="2200" spc="-5" dirty="0">
                <a:latin typeface="Arial"/>
                <a:cs typeface="Arial"/>
              </a:rPr>
              <a:t>follows: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tags: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["staging", "web-tier","dc1"]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Arial"/>
              <a:cs typeface="Arial"/>
            </a:endParaRPr>
          </a:p>
          <a:p>
            <a:pPr marL="355600" marR="36830" indent="-343535" algn="just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200" b="1" spc="-5" dirty="0">
                <a:latin typeface="Arial"/>
                <a:cs typeface="Arial"/>
              </a:rPr>
              <a:t>max_procs: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maximum number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CPUs </a:t>
            </a:r>
            <a:r>
              <a:rPr sz="2200" spc="-5" dirty="0">
                <a:latin typeface="Arial"/>
                <a:cs typeface="Arial"/>
              </a:rPr>
              <a:t>that can </a:t>
            </a:r>
            <a:r>
              <a:rPr sz="2200" spc="-10" dirty="0">
                <a:latin typeface="Arial"/>
                <a:cs typeface="Arial"/>
              </a:rPr>
              <a:t>be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executing simultaneously &amp; The default is the </a:t>
            </a:r>
            <a:r>
              <a:rPr sz="2200" spc="-10" dirty="0">
                <a:latin typeface="Arial"/>
                <a:cs typeface="Arial"/>
              </a:rPr>
              <a:t>number of </a:t>
            </a:r>
            <a:r>
              <a:rPr sz="2200" spc="-5" dirty="0">
                <a:latin typeface="Arial"/>
                <a:cs typeface="Arial"/>
              </a:rPr>
              <a:t> logical </a:t>
            </a:r>
            <a:r>
              <a:rPr sz="2200" spc="-10" dirty="0">
                <a:latin typeface="Arial"/>
                <a:cs typeface="Arial"/>
              </a:rPr>
              <a:t>CPUs</a:t>
            </a:r>
            <a:r>
              <a:rPr sz="2200" spc="-5" dirty="0">
                <a:latin typeface="Arial"/>
                <a:cs typeface="Arial"/>
              </a:rPr>
              <a:t> available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5" dirty="0">
                <a:latin typeface="Arial"/>
                <a:cs typeface="Arial"/>
              </a:rPr>
              <a:t> the system:</a:t>
            </a:r>
            <a:endParaRPr sz="22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max_procs: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931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General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settings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632</a:t>
            </a:fld>
            <a:endParaRPr spc="-10" dirty="0"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7"/>
            <a:ext cx="7569834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latin typeface="Arial"/>
                <a:cs typeface="Arial"/>
              </a:rPr>
              <a:t>elasticsearch: </a:t>
            </a:r>
            <a:r>
              <a:rPr sz="2400" spc="-5" dirty="0">
                <a:latin typeface="Arial"/>
                <a:cs typeface="Arial"/>
              </a:rPr>
              <a:t>This is used </a:t>
            </a:r>
            <a:r>
              <a:rPr sz="2400" dirty="0">
                <a:latin typeface="Arial"/>
                <a:cs typeface="Arial"/>
              </a:rPr>
              <a:t>to send </a:t>
            </a:r>
            <a:r>
              <a:rPr sz="2400" spc="-5" dirty="0">
                <a:latin typeface="Arial"/>
                <a:cs typeface="Arial"/>
              </a:rPr>
              <a:t>events directly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 </a:t>
            </a:r>
            <a:r>
              <a:rPr sz="2400" spc="-5" dirty="0">
                <a:latin typeface="Arial"/>
                <a:cs typeface="Arial"/>
              </a:rPr>
              <a:t>Elasticsearch output </a:t>
            </a:r>
            <a:r>
              <a:rPr sz="2400" dirty="0">
                <a:latin typeface="Arial"/>
                <a:cs typeface="Arial"/>
              </a:rPr>
              <a:t>configuration </a:t>
            </a:r>
            <a:r>
              <a:rPr sz="2400" spc="-5" dirty="0">
                <a:latin typeface="Arial"/>
                <a:cs typeface="Arial"/>
              </a:rPr>
              <a:t>is shown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snippet: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81610" marR="4754245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rc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["localhost:9200"]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633</a:t>
            </a:fld>
            <a:endParaRPr spc="-10" dirty="0"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72414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Elasticsearch is </a:t>
            </a:r>
            <a:r>
              <a:rPr sz="2400" dirty="0">
                <a:latin typeface="Arial"/>
                <a:cs typeface="Arial"/>
              </a:rPr>
              <a:t>secure, then </a:t>
            </a:r>
            <a:r>
              <a:rPr sz="2400" spc="-5" dirty="0">
                <a:latin typeface="Arial"/>
                <a:cs typeface="Arial"/>
              </a:rPr>
              <a:t>credentials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username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password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81610" marR="4907915" indent="-169545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rc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 marR="428371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9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["localhost:9200"]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username: "elasticuser"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password: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"password"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634</a:t>
            </a:fld>
            <a:endParaRPr spc="-10" dirty="0"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7901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ingest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5" dirty="0">
                <a:latin typeface="Arial"/>
                <a:cs typeface="Arial"/>
              </a:rPr>
              <a:t> 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they</a:t>
            </a:r>
            <a:r>
              <a:rPr sz="2400" spc="-5" dirty="0">
                <a:latin typeface="Arial"/>
                <a:cs typeface="Arial"/>
              </a:rPr>
              <a:t> 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preprocessed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pipeline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pipleline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setting,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output.elasticsearch: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 marR="36366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["localhost:9200"] 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pipeline: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"ngnix_log_pipeline"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635</a:t>
            </a:fld>
            <a:endParaRPr spc="-10" dirty="0"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78077"/>
            <a:ext cx="777430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override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5" dirty="0">
                <a:latin typeface="Arial"/>
                <a:cs typeface="Arial"/>
              </a:rPr>
              <a:t>name 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pattern using 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10" dirty="0">
                <a:latin typeface="Arial"/>
                <a:cs typeface="Arial"/>
              </a:rPr>
              <a:t>index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setting.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snippet,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month,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output.elasticsearch: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["http://localhost:9200"]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index:</a:t>
            </a:r>
            <a:r>
              <a:rPr sz="2400" spc="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"metricbeat-%{[beat.version]}-%{+yyyy.MM}"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636</a:t>
            </a:fld>
            <a:endParaRPr spc="-10" dirty="0"/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73276"/>
            <a:ext cx="7823834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If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message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contains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neither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these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strings,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those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events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will be pushed </a:t>
            </a:r>
            <a:r>
              <a:rPr sz="2000" dirty="0">
                <a:latin typeface="Arial"/>
                <a:cs typeface="Arial"/>
              </a:rPr>
              <a:t>to the </a:t>
            </a:r>
            <a:r>
              <a:rPr sz="2000" spc="-5" dirty="0">
                <a:latin typeface="Arial"/>
                <a:cs typeface="Arial"/>
              </a:rPr>
              <a:t>logs-%{+yyyy.MM.dd} index, as specified in </a:t>
            </a:r>
            <a:r>
              <a:rPr sz="2000" dirty="0">
                <a:latin typeface="Arial"/>
                <a:cs typeface="Arial"/>
              </a:rPr>
              <a:t> 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index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parameter,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output.elasticsearch: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["http://localhost:9200"]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index: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"logs-%{+yyyy.MM.dd}"indices: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-index: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"debug-%{+yyyy.MM.dd}"</a:t>
            </a:r>
            <a:endParaRPr sz="20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when.contains:</a:t>
            </a:r>
            <a:endParaRPr sz="2000">
              <a:latin typeface="Arial"/>
              <a:cs typeface="Arial"/>
            </a:endParaRPr>
          </a:p>
          <a:p>
            <a:pPr marL="431800" marR="2016125" indent="-41973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message: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"DEBUG"-index: "error-%{+yyyy.MM.dd}"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when.contains: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message:</a:t>
            </a:r>
            <a:r>
              <a:rPr sz="2000" spc="-8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"ERR"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637</a:t>
            </a:fld>
            <a:endParaRPr spc="-10" dirty="0"/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634744"/>
            <a:ext cx="75361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Logstash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output.logstash: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  <a:p>
            <a:pPr marL="1816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["localhost:5044"]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638</a:t>
            </a:fld>
            <a:endParaRPr spc="-10" dirty="0"/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690242"/>
            <a:ext cx="76866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enable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load-balancing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across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Logstash </a:t>
            </a:r>
            <a:r>
              <a:rPr sz="2400" spc="-5" dirty="0">
                <a:latin typeface="Arial"/>
                <a:cs typeface="Arial"/>
              </a:rPr>
              <a:t> hosts,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loadbalance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flag, set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true,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output.logstash:</a:t>
            </a:r>
            <a:endParaRPr sz="2400">
              <a:latin typeface="Arial"/>
              <a:cs typeface="Arial"/>
            </a:endParaRPr>
          </a:p>
          <a:p>
            <a:pPr marL="181610" marR="2068195" indent="-16954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hosts: ["localhost:5045", "localhost:5046"]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loadbalance:</a:t>
            </a:r>
            <a:r>
              <a:rPr sz="2400" spc="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639</a:t>
            </a:fld>
            <a:endParaRPr spc="-1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039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Inverted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64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98626"/>
            <a:ext cx="76022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397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An </a:t>
            </a:r>
            <a:r>
              <a:rPr sz="2400" spc="-5" dirty="0">
                <a:latin typeface="Arial"/>
                <a:cs typeface="Arial"/>
              </a:rPr>
              <a:t>inverted index is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core data structure 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full-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 </a:t>
            </a:r>
            <a:r>
              <a:rPr sz="2400" dirty="0">
                <a:latin typeface="Arial"/>
                <a:cs typeface="Arial"/>
              </a:rPr>
              <a:t>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inverted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similar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course.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terms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appear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documents.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8174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console: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 is 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stdout.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These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events are written in </a:t>
            </a:r>
            <a:r>
              <a:rPr sz="2400" dirty="0">
                <a:latin typeface="Arial"/>
                <a:cs typeface="Arial"/>
              </a:rPr>
              <a:t>JSON format. </a:t>
            </a:r>
            <a:r>
              <a:rPr sz="2400" spc="-5" dirty="0">
                <a:latin typeface="Arial"/>
                <a:cs typeface="Arial"/>
              </a:rPr>
              <a:t>This is useful </a:t>
            </a:r>
            <a:r>
              <a:rPr sz="2400" spc="-10" dirty="0">
                <a:latin typeface="Arial"/>
                <a:cs typeface="Arial"/>
              </a:rPr>
              <a:t>during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debugging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testing.</a:t>
            </a:r>
            <a:endParaRPr sz="2400">
              <a:latin typeface="Arial"/>
              <a:cs typeface="Arial"/>
            </a:endParaRPr>
          </a:p>
          <a:p>
            <a:pPr marL="12700" marR="1403350">
              <a:lnSpc>
                <a:spcPct val="2001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 sample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console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output.console:</a:t>
            </a:r>
            <a:endParaRPr sz="2400">
              <a:latin typeface="Arial"/>
              <a:cs typeface="Arial"/>
            </a:endParaRPr>
          </a:p>
          <a:p>
            <a:pPr marL="12700" marR="5845810" indent="16891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enabled:</a:t>
            </a:r>
            <a:r>
              <a:rPr sz="24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pretty: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886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Output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configuration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640</a:t>
            </a:fld>
            <a:endParaRPr spc="-10" dirty="0"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400936"/>
            <a:ext cx="528193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2529205" algn="just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logging.level: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debug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logging.to_files: true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logging.files:</a:t>
            </a:r>
            <a:endParaRPr sz="2400">
              <a:latin typeface="Arial"/>
              <a:cs typeface="Arial"/>
            </a:endParaRPr>
          </a:p>
          <a:p>
            <a:pPr marL="96520" marR="195770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path: C:\logs\metricbeat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name: metricbeat.log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keepfiles: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5297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Logging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641</a:t>
            </a:fld>
            <a:endParaRPr spc="-10" dirty="0"/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065657"/>
            <a:ext cx="78028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order </a:t>
            </a:r>
            <a:r>
              <a:rPr sz="2400" dirty="0">
                <a:latin typeface="Arial"/>
                <a:cs typeface="Arial"/>
              </a:rPr>
              <a:t>to monitor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capture </a:t>
            </a:r>
            <a:r>
              <a:rPr sz="2400" spc="-5" dirty="0">
                <a:latin typeface="Arial"/>
                <a:cs typeface="Arial"/>
              </a:rPr>
              <a:t>metrics </a:t>
            </a:r>
            <a:r>
              <a:rPr sz="2400" dirty="0">
                <a:latin typeface="Arial"/>
                <a:cs typeface="Arial"/>
              </a:rPr>
              <a:t>related to </a:t>
            </a:r>
            <a:r>
              <a:rPr sz="2400" spc="-5" dirty="0">
                <a:latin typeface="Arial"/>
                <a:cs typeface="Arial"/>
              </a:rPr>
              <a:t>servers,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Metricbeat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system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module.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metricsets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capture </a:t>
            </a:r>
            <a:r>
              <a:rPr sz="2400" dirty="0">
                <a:latin typeface="Arial"/>
                <a:cs typeface="Arial"/>
              </a:rPr>
              <a:t> server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metrics,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1905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core: </a:t>
            </a:r>
            <a:r>
              <a:rPr sz="2400" spc="-5" dirty="0">
                <a:latin typeface="Arial"/>
                <a:cs typeface="Arial"/>
              </a:rPr>
              <a:t>This metricset provides usage statistics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each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CPU</a:t>
            </a:r>
            <a:r>
              <a:rPr sz="2400" dirty="0">
                <a:latin typeface="Arial"/>
                <a:cs typeface="Arial"/>
              </a:rPr>
              <a:t> core.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cpu:</a:t>
            </a:r>
            <a:r>
              <a:rPr sz="2400" spc="-10" dirty="0">
                <a:latin typeface="Arial"/>
                <a:cs typeface="Arial"/>
              </a:rPr>
              <a:t> This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metricset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provides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CPU</a:t>
            </a:r>
            <a:r>
              <a:rPr sz="2400" dirty="0">
                <a:latin typeface="Arial"/>
                <a:cs typeface="Arial"/>
              </a:rPr>
              <a:t> statistics.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6634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Capturing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system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metrics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6675" y="3449056"/>
            <a:ext cx="1047750" cy="11340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642</a:t>
            </a:fld>
            <a:endParaRPr spc="-10" dirty="0"/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634744"/>
            <a:ext cx="78022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8427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Arial"/>
                <a:cs typeface="Arial"/>
              </a:rPr>
              <a:t>Replace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content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metricbeat.yml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save the</a:t>
            </a:r>
            <a:r>
              <a:rPr sz="2400" spc="-5" dirty="0">
                <a:latin typeface="Arial"/>
                <a:cs typeface="Arial"/>
              </a:rPr>
              <a:t> file: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ets/11_4.txt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75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Running </a:t>
            </a:r>
            <a:r>
              <a:rPr sz="3200" b="0" dirty="0">
                <a:latin typeface="Palatino Linotype"/>
                <a:cs typeface="Palatino Linotype"/>
              </a:rPr>
              <a:t>Metricbeat with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system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module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643</a:t>
            </a:fld>
            <a:endParaRPr spc="-10" dirty="0"/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256157"/>
            <a:ext cx="7821930" cy="319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30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By</a:t>
            </a:r>
            <a:r>
              <a:rPr sz="2400" spc="-5" dirty="0">
                <a:latin typeface="Arial"/>
                <a:cs typeface="Arial"/>
              </a:rPr>
              <a:t> default,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enabled.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 sure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it is enabled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E:\metricbeat-7.0.0-windows-x86_64&gt;metricbeat.exe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modules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enable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Module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system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already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enabled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Linux: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[locationOfMetricBeat]$./metricbeat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modules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enable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Module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system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is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already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enabled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75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Running </a:t>
            </a:r>
            <a:r>
              <a:rPr sz="3200" b="0" dirty="0">
                <a:latin typeface="Palatino Linotype"/>
                <a:cs typeface="Palatino Linotype"/>
              </a:rPr>
              <a:t>Metricbeat with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system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module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644</a:t>
            </a:fld>
            <a:endParaRPr spc="-10" dirty="0"/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560957"/>
            <a:ext cx="78422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You </a:t>
            </a:r>
            <a:r>
              <a:rPr sz="2400" dirty="0">
                <a:latin typeface="Arial"/>
                <a:cs typeface="Arial"/>
              </a:rPr>
              <a:t>can verify the metricsets that </a:t>
            </a:r>
            <a:r>
              <a:rPr sz="2400" spc="-5" dirty="0">
                <a:latin typeface="Arial"/>
                <a:cs typeface="Arial"/>
              </a:rPr>
              <a:t>are enabled </a:t>
            </a:r>
            <a:r>
              <a:rPr sz="2400" dirty="0">
                <a:latin typeface="Arial"/>
                <a:cs typeface="Arial"/>
              </a:rPr>
              <a:t>for 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opening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system.yml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 </a:t>
            </a:r>
            <a:r>
              <a:rPr sz="2400" dirty="0">
                <a:latin typeface="Arial"/>
                <a:cs typeface="Arial"/>
              </a:rPr>
              <a:t>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found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modules.d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directory,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ets/11_5.txt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75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Running </a:t>
            </a:r>
            <a:r>
              <a:rPr sz="3200" b="0" dirty="0">
                <a:latin typeface="Palatino Linotype"/>
                <a:cs typeface="Palatino Linotype"/>
              </a:rPr>
              <a:t>Metricbeat with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system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module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645</a:t>
            </a:fld>
            <a:endParaRPr spc="-10" dirty="0"/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20800"/>
            <a:ext cx="760475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Start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5" dirty="0">
                <a:latin typeface="Arial"/>
                <a:cs typeface="Arial"/>
              </a:rPr>
              <a:t> by</a:t>
            </a:r>
            <a:r>
              <a:rPr sz="2400" spc="-10" dirty="0">
                <a:latin typeface="Arial"/>
                <a:cs typeface="Arial"/>
              </a:rPr>
              <a:t> executing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Windows: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E:\metricbeat-7.0.0-windows-x86_64&gt;metricbeat.exe</a:t>
            </a:r>
            <a:r>
              <a:rPr sz="2400" spc="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"/>
              <a:cs typeface="Arial"/>
            </a:endParaRPr>
          </a:p>
          <a:p>
            <a:pPr marL="12700" marR="2466340">
              <a:lnSpc>
                <a:spcPct val="100000"/>
              </a:lnSpc>
            </a:pP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Linux: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 [locationOfMetricBeat]$./metricbeat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75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Running </a:t>
            </a:r>
            <a:r>
              <a:rPr sz="3200" b="0" dirty="0">
                <a:latin typeface="Palatino Linotype"/>
                <a:cs typeface="Palatino Linotype"/>
              </a:rPr>
              <a:t>Metricbeat with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system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module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646</a:t>
            </a:fld>
            <a:endParaRPr spc="-10" dirty="0"/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320800"/>
            <a:ext cx="780224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4833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Once Metricbeat </a:t>
            </a:r>
            <a:r>
              <a:rPr sz="2400" spc="-5" dirty="0">
                <a:latin typeface="Arial"/>
                <a:cs typeface="Arial"/>
              </a:rPr>
              <a:t>is started, it loads </a:t>
            </a:r>
            <a:r>
              <a:rPr sz="2400" dirty="0">
                <a:latin typeface="Arial"/>
                <a:cs typeface="Arial"/>
              </a:rPr>
              <a:t>sample </a:t>
            </a:r>
            <a:r>
              <a:rPr sz="2400" spc="-5" dirty="0">
                <a:latin typeface="Arial"/>
                <a:cs typeface="Arial"/>
              </a:rPr>
              <a:t>Kibana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dashboards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starts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shipping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validate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this,</a:t>
            </a:r>
            <a:r>
              <a:rPr sz="2400" spc="-10" dirty="0">
                <a:latin typeface="Arial"/>
                <a:cs typeface="Arial"/>
              </a:rPr>
              <a:t> execute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https://github.com/fenago/elasticsearch/blob/master/snipp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ets/11_6.txt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752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Running </a:t>
            </a:r>
            <a:r>
              <a:rPr sz="3200" b="0" dirty="0">
                <a:latin typeface="Palatino Linotype"/>
                <a:cs typeface="Palatino Linotype"/>
              </a:rPr>
              <a:t>Metricbeat with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system</a:t>
            </a:r>
            <a:r>
              <a:rPr sz="3200" b="0" spc="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module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647</a:t>
            </a:fld>
            <a:endParaRPr spc="-10" dirty="0"/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8047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allows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alias—a </a:t>
            </a:r>
            <a:r>
              <a:rPr sz="2400" dirty="0">
                <a:latin typeface="Arial"/>
                <a:cs typeface="Arial"/>
              </a:rPr>
              <a:t> virtual </a:t>
            </a:r>
            <a:r>
              <a:rPr sz="2400" spc="-5" dirty="0">
                <a:latin typeface="Arial"/>
                <a:cs typeface="Arial"/>
              </a:rPr>
              <a:t>index name that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 </a:t>
            </a:r>
            <a:r>
              <a:rPr sz="2400" dirty="0">
                <a:latin typeface="Arial"/>
                <a:cs typeface="Arial"/>
              </a:rPr>
              <a:t>to refer to </a:t>
            </a:r>
            <a:r>
              <a:rPr sz="2400" spc="-5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indices.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75615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 aliases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20014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This enables 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APIs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automatically </a:t>
            </a:r>
            <a:r>
              <a:rPr sz="2400" dirty="0">
                <a:latin typeface="Arial"/>
                <a:cs typeface="Arial"/>
              </a:rPr>
              <a:t>convert their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actual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067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Specifying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aliases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648</a:t>
            </a:fld>
            <a:endParaRPr spc="-10" dirty="0"/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0"/>
            <a:ext cx="7747634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example,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shown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snippet,</a:t>
            </a:r>
            <a:r>
              <a:rPr sz="2200" spc="-10" dirty="0">
                <a:latin typeface="Arial"/>
                <a:cs typeface="Arial"/>
              </a:rPr>
              <a:t> an </a:t>
            </a:r>
            <a:r>
              <a:rPr sz="2200" spc="-5" dirty="0">
                <a:latin typeface="Arial"/>
                <a:cs typeface="Arial"/>
              </a:rPr>
              <a:t> alias called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april_04_metrics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all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of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metricbeat-7.0.0-2019.04.*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pattern,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is, those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Metricbeats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indexes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that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are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created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daily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basis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month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April </a:t>
            </a:r>
            <a:r>
              <a:rPr sz="2200" spc="-10" dirty="0">
                <a:latin typeface="Arial"/>
                <a:cs typeface="Arial"/>
              </a:rPr>
              <a:t>2019: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91030" algn="l"/>
                <a:tab pos="5655310" algn="l"/>
              </a:tabLst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-X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POST	http://localhost:9200/_aliases	-H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'content-type: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application/json' -d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'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"actions":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[</a:t>
            </a:r>
            <a:endParaRPr sz="22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{"add":{</a:t>
            </a:r>
            <a:r>
              <a:rPr sz="22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"index" :</a:t>
            </a:r>
            <a:r>
              <a:rPr sz="22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"metricbeat-7.0.0-2019.04.*",</a:t>
            </a:r>
            <a:r>
              <a:rPr sz="2200" spc="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"alias":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"april_04_metrics"}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]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}'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649</a:t>
            </a:fld>
            <a:endParaRPr spc="-1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039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Inverted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143" y="1427226"/>
            <a:ext cx="72167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example,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may </a:t>
            </a:r>
            <a:r>
              <a:rPr sz="2400" spc="-10" dirty="0">
                <a:latin typeface="Arial"/>
                <a:cs typeface="Arial"/>
              </a:rPr>
              <a:t>build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inverted index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strings: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375" y="2540085"/>
            <a:ext cx="8262011" cy="16583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65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530477"/>
            <a:ext cx="77082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Arial"/>
                <a:cs typeface="Arial"/>
              </a:rPr>
              <a:t>Now,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april_04_metrics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alias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executed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against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themetricbeat-7.0.0-2019.04.*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pattern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-X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http://localhost:9200/april_04_metrics/_search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067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Specifying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aliases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650</a:t>
            </a:fld>
            <a:endParaRPr spc="-10" dirty="0"/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1136141"/>
            <a:ext cx="774128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5" dirty="0">
                <a:latin typeface="Arial"/>
                <a:cs typeface="Arial"/>
              </a:rPr>
              <a:t>future, if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new sales index gets created, </a:t>
            </a:r>
            <a:r>
              <a:rPr sz="2400" dirty="0">
                <a:latin typeface="Arial"/>
                <a:cs typeface="Arial"/>
              </a:rPr>
              <a:t>then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index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also point </a:t>
            </a:r>
            <a:r>
              <a:rPr sz="2400" dirty="0">
                <a:latin typeface="Arial"/>
                <a:cs typeface="Arial"/>
              </a:rPr>
              <a:t>to the sales </a:t>
            </a:r>
            <a:r>
              <a:rPr sz="2400" spc="-5" dirty="0">
                <a:latin typeface="Arial"/>
                <a:cs typeface="Arial"/>
              </a:rPr>
              <a:t>index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user/application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always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make</a:t>
            </a:r>
            <a:r>
              <a:rPr sz="2400" spc="-5" dirty="0">
                <a:latin typeface="Arial"/>
                <a:cs typeface="Arial"/>
              </a:rPr>
              <a:t> use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sales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endpoint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query 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data, 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12700" marR="1138555">
              <a:lnSpc>
                <a:spcPct val="100000"/>
              </a:lnSpc>
              <a:tabLst>
                <a:tab pos="2059305" algn="l"/>
              </a:tabLst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	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http://localhost:9200/_aliases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 '{ </a:t>
            </a:r>
            <a:r>
              <a:rPr sz="2400" spc="-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"actions":[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{"add":{"index":"it_sales","alias":"sales"}},</a:t>
            </a:r>
            <a:endParaRPr sz="2400">
              <a:latin typeface="Arial"/>
              <a:cs typeface="Arial"/>
            </a:endParaRPr>
          </a:p>
          <a:p>
            <a:pPr marL="351155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{"add":{"index":"retail_sales","alias":"sales"}}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]}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067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Specifying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aliases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651</a:t>
            </a:fld>
            <a:endParaRPr spc="-10" dirty="0"/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222" y="1634744"/>
            <a:ext cx="811593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069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remove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alias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5" dirty="0">
                <a:latin typeface="Arial"/>
                <a:cs typeface="Arial"/>
              </a:rPr>
              <a:t> 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remove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action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aliases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API, </a:t>
            </a:r>
            <a:r>
              <a:rPr sz="2400" spc="-5" dirty="0">
                <a:latin typeface="Arial"/>
                <a:cs typeface="Arial"/>
              </a:rPr>
              <a:t>as 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59305" algn="l"/>
              </a:tabLst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 -X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	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http://localhost:9200/_aliases</a:t>
            </a:r>
            <a:r>
              <a:rPr sz="24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-d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'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{"actions":[{"remove":{"index":"retail_sales","alias":"sales"}}]}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067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Specifying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aliases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652</a:t>
            </a:fld>
            <a:endParaRPr spc="-10" dirty="0"/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991" y="1040891"/>
            <a:ext cx="7749540" cy="35417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3475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Visualizing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system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metrics</a:t>
            </a:r>
            <a:r>
              <a:rPr sz="3200" b="0" spc="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653</a:t>
            </a:fld>
            <a:endParaRPr spc="-10" dirty="0"/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99032"/>
            <a:ext cx="9144000" cy="30159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3475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Visualizing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system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metrics</a:t>
            </a:r>
            <a:r>
              <a:rPr sz="3200" b="0" spc="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654</a:t>
            </a:fld>
            <a:endParaRPr spc="-10" dirty="0"/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9184"/>
            <a:ext cx="9144000" cy="46756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655</a:t>
            </a:fld>
            <a:endParaRPr spc="-10" dirty="0"/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5468"/>
            <a:ext cx="9144000" cy="46893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656</a:t>
            </a:fld>
            <a:endParaRPr spc="-10" dirty="0"/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8467" y="1010411"/>
            <a:ext cx="3276599" cy="36042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9902" y="1343660"/>
            <a:ext cx="4331970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To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dashboard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refresh </a:t>
            </a:r>
            <a:r>
              <a:rPr sz="2200" spc="-10" dirty="0">
                <a:latin typeface="Arial"/>
                <a:cs typeface="Arial"/>
              </a:rPr>
              <a:t>in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real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time,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top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right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corner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select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time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enter </a:t>
            </a:r>
            <a:r>
              <a:rPr sz="2200" spc="-10" dirty="0">
                <a:latin typeface="Arial"/>
                <a:cs typeface="Arial"/>
              </a:rPr>
              <a:t>the </a:t>
            </a:r>
            <a:r>
              <a:rPr sz="2200" spc="-5" dirty="0">
                <a:latin typeface="Arial"/>
                <a:cs typeface="Arial"/>
              </a:rPr>
              <a:t> appropriate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refresh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interval.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250">
              <a:latin typeface="Arial"/>
              <a:cs typeface="Arial"/>
            </a:endParaRPr>
          </a:p>
          <a:p>
            <a:pPr marL="355600" marR="27178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Arial"/>
                <a:cs typeface="Arial"/>
              </a:rPr>
              <a:t>Then,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click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 Start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button </a:t>
            </a:r>
            <a:r>
              <a:rPr sz="2200" spc="-10" dirty="0">
                <a:latin typeface="Arial"/>
                <a:cs typeface="Arial"/>
              </a:rPr>
              <a:t>as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shown in the following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screenshot: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3475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Visualizing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system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metrics</a:t>
            </a:r>
            <a:r>
              <a:rPr sz="3200" b="0" spc="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using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Kibana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657</a:t>
            </a:fld>
            <a:endParaRPr spc="-10" dirty="0"/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660" y="2022265"/>
            <a:ext cx="6964680" cy="25030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04" y="1073277"/>
            <a:ext cx="7131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diagram depicts </a:t>
            </a:r>
            <a:r>
              <a:rPr sz="2400" dirty="0">
                <a:latin typeface="Arial"/>
                <a:cs typeface="Arial"/>
              </a:rPr>
              <a:t>the commonly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deployment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516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Deployment</a:t>
            </a:r>
            <a:r>
              <a:rPr sz="3200" b="0" spc="-6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architecture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658</a:t>
            </a:fld>
            <a:endParaRPr spc="-10" dirty="0"/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304" y="981278"/>
            <a:ext cx="7706995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lesson,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library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detail.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342900" marR="762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429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install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Metricbeat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endParaRPr sz="2400">
              <a:latin typeface="Arial"/>
              <a:cs typeface="Arial"/>
            </a:endParaRPr>
          </a:p>
          <a:p>
            <a:pPr marL="52069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metrics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Elasticsearch.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dirty="0">
                <a:latin typeface="Arial"/>
                <a:cs typeface="Arial"/>
              </a:rPr>
              <a:t> covered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various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deployment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architectures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10" dirty="0">
                <a:latin typeface="Arial"/>
                <a:cs typeface="Arial"/>
              </a:rPr>
              <a:t>building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real-time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monitoring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solutions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 </a:t>
            </a:r>
            <a:r>
              <a:rPr sz="2400" dirty="0">
                <a:latin typeface="Arial"/>
                <a:cs typeface="Arial"/>
              </a:rPr>
              <a:t>Stack </a:t>
            </a:r>
            <a:r>
              <a:rPr sz="2400" spc="-5" dirty="0">
                <a:latin typeface="Arial"/>
                <a:cs typeface="Arial"/>
              </a:rPr>
              <a:t>in order </a:t>
            </a:r>
            <a:r>
              <a:rPr sz="2400" dirty="0">
                <a:latin typeface="Arial"/>
                <a:cs typeface="Arial"/>
              </a:rPr>
              <a:t>to monitor servers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945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Summ</a:t>
            </a:r>
            <a:r>
              <a:rPr sz="3200" b="0" spc="5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ry</a:t>
            </a:r>
            <a:endParaRPr sz="32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659</a:t>
            </a:fld>
            <a:endParaRPr spc="-1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12191"/>
            <a:ext cx="7790688" cy="46832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66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3767"/>
            <a:ext cx="9144000" cy="943610"/>
          </a:xfrm>
          <a:custGeom>
            <a:avLst/>
            <a:gdLst/>
            <a:ahLst/>
            <a:cxnLst/>
            <a:rect l="l" t="t" r="r" b="b"/>
            <a:pathLst>
              <a:path w="9144000" h="943610">
                <a:moveTo>
                  <a:pt x="9144000" y="0"/>
                </a:moveTo>
                <a:lnTo>
                  <a:pt x="0" y="0"/>
                </a:lnTo>
                <a:lnTo>
                  <a:pt x="0" y="943356"/>
                </a:lnTo>
                <a:lnTo>
                  <a:pt x="9144000" y="943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7617" y="2075179"/>
            <a:ext cx="4588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Palatino Linotype"/>
                <a:cs typeface="Palatino Linotype"/>
              </a:rPr>
              <a:t>COMPLETE</a:t>
            </a:r>
            <a:r>
              <a:rPr sz="4000" b="0" spc="-25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LAB</a:t>
            </a:r>
            <a:r>
              <a:rPr sz="4000" b="0" spc="-50" dirty="0">
                <a:latin typeface="Palatino Linotype"/>
                <a:cs typeface="Palatino Linotype"/>
              </a:rPr>
              <a:t> </a:t>
            </a:r>
            <a:r>
              <a:rPr sz="4000" b="0" spc="-5" dirty="0">
                <a:latin typeface="Palatino Linotype"/>
                <a:cs typeface="Palatino Linotype"/>
              </a:rPr>
              <a:t>11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660</a:t>
            </a:fld>
            <a:endParaRPr spc="-1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258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CRUD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operations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58253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understand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CRUD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operations,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APIs.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 </a:t>
            </a:r>
            <a:r>
              <a:rPr sz="2400" dirty="0">
                <a:latin typeface="Arial"/>
                <a:cs typeface="Arial"/>
              </a:rPr>
              <a:t>fall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category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which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Index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Get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Update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Delete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4944" y="2633472"/>
            <a:ext cx="3803904" cy="18196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67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85356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Index</a:t>
            </a:r>
            <a:r>
              <a:rPr sz="3200" b="0" spc="-8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68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60412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terminology,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adding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creating)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dirty="0">
                <a:latin typeface="Arial"/>
                <a:cs typeface="Arial"/>
              </a:rPr>
              <a:t> to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 index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indexing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ways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index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Indexing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providing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Indexing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without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providing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412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Indexing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by providing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ID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69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787" y="1105281"/>
            <a:ext cx="7556500" cy="33801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request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PUT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/&lt;index&gt;/&lt;type&gt;/&lt;id&gt;,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JSON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body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request: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/catalog/_doc/1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"sku":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"SP000001",</a:t>
            </a:r>
            <a:endParaRPr sz="2000">
              <a:latin typeface="Arial"/>
              <a:cs typeface="Arial"/>
            </a:endParaRPr>
          </a:p>
          <a:p>
            <a:pPr marL="291465" marR="261874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"title":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"Elasticsearch for Hadoop",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"author":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"Vishal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Shukla",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"ISBN":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"1785288997",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26.99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4312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Schemaless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document-oriented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36141"/>
            <a:ext cx="72370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 document </a:t>
            </a:r>
            <a:r>
              <a:rPr sz="2400" dirty="0">
                <a:latin typeface="Arial"/>
                <a:cs typeface="Arial"/>
              </a:rPr>
              <a:t>may represent a </a:t>
            </a:r>
            <a:r>
              <a:rPr sz="2400" spc="-5" dirty="0">
                <a:latin typeface="Arial"/>
                <a:cs typeface="Arial"/>
              </a:rPr>
              <a:t>customer's </a:t>
            </a:r>
            <a:r>
              <a:rPr sz="2400" dirty="0">
                <a:latin typeface="Arial"/>
                <a:cs typeface="Arial"/>
              </a:rPr>
              <a:t>record.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Here </a:t>
            </a:r>
            <a:r>
              <a:rPr sz="2400" dirty="0">
                <a:latin typeface="Arial"/>
                <a:cs typeface="Arial"/>
              </a:rPr>
              <a:t>the record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name, address, and age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customer.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Another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record may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"John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Doe",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"age":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38,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"email":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  <a:hlinkClick r:id="rId2"/>
              </a:rPr>
              <a:t>"john.doe@company.org"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3915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Indexing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without</a:t>
            </a:r>
            <a:r>
              <a:rPr sz="3200" b="0" spc="-5" dirty="0">
                <a:latin typeface="Palatino Linotype"/>
                <a:cs typeface="Palatino Linotype"/>
              </a:rPr>
              <a:t> providing </a:t>
            </a:r>
            <a:r>
              <a:rPr sz="3200" b="0" dirty="0">
                <a:latin typeface="Palatino Linotype"/>
                <a:cs typeface="Palatino Linotype"/>
              </a:rPr>
              <a:t>an ID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70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81278"/>
            <a:ext cx="7432040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format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/&lt;index&gt;/&lt;type&gt;,</a:t>
            </a:r>
            <a:endParaRPr sz="2400">
              <a:latin typeface="Arial"/>
              <a:cs typeface="Arial"/>
            </a:endParaRPr>
          </a:p>
          <a:p>
            <a:pPr marL="12700" marR="5080" indent="342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the JSON </a:t>
            </a:r>
            <a:r>
              <a:rPr sz="2400" spc="-5" dirty="0">
                <a:latin typeface="Arial"/>
                <a:cs typeface="Arial"/>
              </a:rPr>
              <a:t>document 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body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request: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"sku":</a:t>
            </a:r>
            <a:r>
              <a:rPr sz="24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"SP000003",</a:t>
            </a:r>
            <a:endParaRPr sz="2400">
              <a:latin typeface="Arial"/>
              <a:cs typeface="Arial"/>
            </a:endParaRPr>
          </a:p>
          <a:p>
            <a:pPr marL="350520" marR="1678939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"title":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"Mastering Elasticsearch",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"description": "Mastering Elasticsearch",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"author":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"Bharvi 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Dixit",</a:t>
            </a:r>
            <a:endParaRPr sz="2400">
              <a:latin typeface="Arial"/>
              <a:cs typeface="Arial"/>
            </a:endParaRPr>
          </a:p>
          <a:p>
            <a:pPr marL="3505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4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54.99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132029"/>
            <a:ext cx="7136765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this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case,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will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 generated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by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Elasticsearch.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5" dirty="0">
                <a:latin typeface="Arial"/>
                <a:cs typeface="Arial"/>
              </a:rPr>
              <a:t> is</a:t>
            </a:r>
            <a:r>
              <a:rPr sz="1800" dirty="0">
                <a:latin typeface="Arial"/>
                <a:cs typeface="Arial"/>
              </a:rPr>
              <a:t> 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hash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string,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highlighted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"_index"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"catalog",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"_type"</a:t>
            </a:r>
            <a:r>
              <a:rPr sz="18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"_doc",</a:t>
            </a:r>
            <a:endParaRPr sz="1800">
              <a:latin typeface="Arial"/>
              <a:cs typeface="Arial"/>
            </a:endParaRPr>
          </a:p>
          <a:p>
            <a:pPr marL="139065" marR="3345179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"_id"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"1ZFMpmoBa_wgE5i2FfWV",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"_version"</a:t>
            </a:r>
            <a:r>
              <a:rPr sz="1800" spc="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"result"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"created",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"_shards"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18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2,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"successful"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"failed"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"_seq_no"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4,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"_primary_term"</a:t>
            </a:r>
            <a:r>
              <a:rPr sz="18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71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464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Get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72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396746"/>
            <a:ext cx="74479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get API 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useful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retrieving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when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already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know the ID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2862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essentially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get by primary </a:t>
            </a:r>
            <a:r>
              <a:rPr sz="2400" dirty="0">
                <a:latin typeface="Arial"/>
                <a:cs typeface="Arial"/>
              </a:rPr>
              <a:t>key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/catalog/_doc/1ZFMpmoBa_wgE5i2FfWV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67436"/>
            <a:ext cx="5326380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format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this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request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GET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/&lt;index&gt;/&lt;type&gt;/&lt;id&gt;.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Arial"/>
                <a:cs typeface="Arial"/>
              </a:rPr>
              <a:t>The response</a:t>
            </a:r>
            <a:r>
              <a:rPr sz="1600" spc="-10" dirty="0">
                <a:latin typeface="Arial"/>
                <a:cs typeface="Arial"/>
              </a:rPr>
              <a:t> would </a:t>
            </a:r>
            <a:r>
              <a:rPr sz="1600" spc="-5" dirty="0">
                <a:latin typeface="Arial"/>
                <a:cs typeface="Arial"/>
              </a:rPr>
              <a:t>be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 expected: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"_index"</a:t>
            </a:r>
            <a:r>
              <a:rPr sz="16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"catalog",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"_type"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 :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"_doc",</a:t>
            </a:r>
            <a:endParaRPr sz="1600">
              <a:latin typeface="Arial"/>
              <a:cs typeface="Arial"/>
            </a:endParaRPr>
          </a:p>
          <a:p>
            <a:pPr marL="127000" marR="1951355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"_id" : "1ZFMpmoBa_wgE5i2FfWV", </a:t>
            </a:r>
            <a:r>
              <a:rPr sz="1600" spc="-43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"_version"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"_seq_no"</a:t>
            </a:r>
            <a:r>
              <a:rPr sz="16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4,</a:t>
            </a:r>
            <a:endParaRPr sz="1600">
              <a:latin typeface="Arial"/>
              <a:cs typeface="Arial"/>
            </a:endParaRPr>
          </a:p>
          <a:p>
            <a:pPr marL="127000" marR="3396615">
              <a:lnSpc>
                <a:spcPct val="100000"/>
              </a:lnSpc>
            </a:pP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"_primary_term"</a:t>
            </a:r>
            <a:r>
              <a:rPr sz="1600" spc="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1,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"found"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true,</a:t>
            </a:r>
            <a:endParaRPr sz="1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"_source"</a:t>
            </a:r>
            <a:r>
              <a:rPr sz="16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"sku"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"SP000003",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"title"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"Mastering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Elasticsearch",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"description"</a:t>
            </a:r>
            <a:r>
              <a:rPr sz="16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"Mastering</a:t>
            </a:r>
            <a:r>
              <a:rPr sz="16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Elasticsearch",</a:t>
            </a:r>
            <a:endParaRPr sz="1600">
              <a:latin typeface="Arial"/>
              <a:cs typeface="Arial"/>
            </a:endParaRPr>
          </a:p>
          <a:p>
            <a:pPr marL="241300" marR="3246755" indent="-2286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"author": "Bharvi Dixit", </a:t>
            </a:r>
            <a:r>
              <a:rPr sz="1600" spc="-4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16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EC7C30"/>
                </a:solidFill>
                <a:latin typeface="Arial"/>
                <a:cs typeface="Arial"/>
              </a:rPr>
              <a:t>54.99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73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21685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Update</a:t>
            </a:r>
            <a:r>
              <a:rPr sz="3200" b="0" spc="-7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74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65" y="935862"/>
            <a:ext cx="77609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update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API is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useful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updating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existing </a:t>
            </a:r>
            <a:r>
              <a:rPr sz="2200" spc="-10" dirty="0">
                <a:latin typeface="Arial"/>
                <a:cs typeface="Arial"/>
              </a:rPr>
              <a:t>document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by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ID.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an</a:t>
            </a:r>
            <a:r>
              <a:rPr sz="2200" spc="-5" dirty="0">
                <a:latin typeface="Arial"/>
                <a:cs typeface="Arial"/>
              </a:rPr>
              <a:t> update request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POST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&lt;index&gt;/&lt;type&gt;/&lt;id&gt;/_update,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with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JSON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request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latin typeface="Arial"/>
                <a:cs typeface="Arial"/>
              </a:rPr>
              <a:t>body: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/catalog/_update/1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2700" marR="58858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"doc":</a:t>
            </a:r>
            <a:r>
              <a:rPr sz="2200" spc="6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2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"28.99"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131191"/>
            <a:ext cx="6459855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response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update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request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as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"_index":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"catalog",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"_type":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"_doc",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"_id":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"1",</a:t>
            </a:r>
            <a:endParaRPr sz="2200">
              <a:latin typeface="Arial"/>
              <a:cs typeface="Arial"/>
            </a:endParaRPr>
          </a:p>
          <a:p>
            <a:pPr marL="12700" marR="41173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"_version": </a:t>
            </a:r>
            <a:r>
              <a:rPr sz="2200" dirty="0">
                <a:solidFill>
                  <a:srgbClr val="EC7C30"/>
                </a:solidFill>
                <a:latin typeface="Arial"/>
                <a:cs typeface="Arial"/>
              </a:rPr>
              <a:t>2, 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"result":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"updated",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"_shards":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"total":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2,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"successful":</a:t>
            </a:r>
            <a:r>
              <a:rPr sz="22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"failed":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75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215011"/>
            <a:ext cx="7364730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 following </a:t>
            </a:r>
            <a:r>
              <a:rPr sz="2000" spc="-5" dirty="0">
                <a:latin typeface="Arial"/>
                <a:cs typeface="Arial"/>
              </a:rPr>
              <a:t>example </a:t>
            </a:r>
            <a:r>
              <a:rPr sz="2000" dirty="0">
                <a:latin typeface="Arial"/>
                <a:cs typeface="Arial"/>
              </a:rPr>
              <a:t>uses </a:t>
            </a:r>
            <a:r>
              <a:rPr sz="2000" spc="-5" dirty="0">
                <a:latin typeface="Arial"/>
                <a:cs typeface="Arial"/>
              </a:rPr>
              <a:t>doc_as_upsert </a:t>
            </a:r>
            <a:r>
              <a:rPr sz="2000" dirty="0">
                <a:latin typeface="Arial"/>
                <a:cs typeface="Arial"/>
              </a:rPr>
              <a:t>to merge </a:t>
            </a:r>
            <a:r>
              <a:rPr sz="2000" spc="-5" dirty="0">
                <a:latin typeface="Arial"/>
                <a:cs typeface="Arial"/>
              </a:rPr>
              <a:t>into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 with an </a:t>
            </a:r>
            <a:r>
              <a:rPr sz="2000" dirty="0">
                <a:latin typeface="Arial"/>
                <a:cs typeface="Arial"/>
              </a:rPr>
              <a:t>ID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3 </a:t>
            </a:r>
            <a:r>
              <a:rPr sz="2000" spc="-5" dirty="0">
                <a:latin typeface="Arial"/>
                <a:cs typeface="Arial"/>
              </a:rPr>
              <a:t>or insert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new document if it doesn't </a:t>
            </a:r>
            <a:r>
              <a:rPr sz="2000" spc="-5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exist: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/catalog/_update/3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"doc":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"author":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"Albert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Paro",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"title":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5.0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Cookbook",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5.0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Cookbook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Third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 Edition",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0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"54.99"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"doc_as_upsert":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76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130505"/>
            <a:ext cx="7367905" cy="459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We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update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value</a:t>
            </a:r>
            <a:r>
              <a:rPr sz="2000" dirty="0">
                <a:latin typeface="Arial"/>
                <a:cs typeface="Arial"/>
              </a:rPr>
              <a:t> 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field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existing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another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field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document.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</a:t>
            </a:r>
            <a:r>
              <a:rPr sz="2000" spc="-5" dirty="0">
                <a:latin typeface="Arial"/>
                <a:cs typeface="Arial"/>
              </a:rPr>
              <a:t>update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inline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script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increase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price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two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product: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0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/catalog/_update/1ZFMpmoBa_wgE5i2FfWV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"script":</a:t>
            </a:r>
            <a:r>
              <a:rPr sz="20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 marR="13462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"source":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"ctx._source.price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+=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params.increment", </a:t>
            </a:r>
            <a:r>
              <a:rPr sz="2000" spc="-5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"lang":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"painless",</a:t>
            </a:r>
            <a:endParaRPr sz="2000">
              <a:latin typeface="Arial"/>
              <a:cs typeface="Arial"/>
            </a:endParaRPr>
          </a:p>
          <a:p>
            <a:pPr marL="431800" marR="5351780" indent="-14033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"params": { </a:t>
            </a:r>
            <a:r>
              <a:rPr sz="20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"increment":</a:t>
            </a:r>
            <a:r>
              <a:rPr sz="2000" spc="-8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77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978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Delete</a:t>
            </a:r>
            <a:r>
              <a:rPr sz="3200" b="0" spc="-8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80921"/>
            <a:ext cx="699198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delete API lets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delete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document by </a:t>
            </a:r>
            <a:r>
              <a:rPr sz="2400" dirty="0">
                <a:latin typeface="Arial"/>
                <a:cs typeface="Arial"/>
              </a:rPr>
              <a:t>ID: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DELETE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/catalog/_doc/1ZFMpmoBa_wgE5i2FfWV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2267711"/>
            <a:ext cx="7595616" cy="19720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78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58038"/>
            <a:ext cx="602488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response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delete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operation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"_index"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"catalog",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"_type"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"_doc",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"_id"</a:t>
            </a:r>
            <a:r>
              <a:rPr sz="20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"1ZFMpmoBa_wgE5i2FfWV",</a:t>
            </a:r>
            <a:endParaRPr sz="2000">
              <a:latin typeface="Arial"/>
              <a:cs typeface="Arial"/>
            </a:endParaRPr>
          </a:p>
          <a:p>
            <a:pPr marL="152400" marR="376809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"_version"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4,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 "result"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"deleted", </a:t>
            </a:r>
            <a:r>
              <a:rPr sz="2000" spc="-5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"_shards"</a:t>
            </a:r>
            <a:r>
              <a:rPr sz="20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"total"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2,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"successful"</a:t>
            </a:r>
            <a:r>
              <a:rPr sz="2000" spc="-6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1,</a:t>
            </a:r>
            <a:endParaRPr sz="20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"failed"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"_seq_no"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9,</a:t>
            </a:r>
            <a:endParaRPr sz="20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</a:pPr>
            <a:r>
              <a:rPr sz="2000" spc="-5" dirty="0">
                <a:solidFill>
                  <a:srgbClr val="EC7C30"/>
                </a:solidFill>
                <a:latin typeface="Arial"/>
                <a:cs typeface="Arial"/>
              </a:rPr>
              <a:t>"_primary_term"</a:t>
            </a:r>
            <a:r>
              <a:rPr sz="2000" spc="-6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20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79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6715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capability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8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91005"/>
            <a:ext cx="759015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6802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core strength </a:t>
            </a:r>
            <a:r>
              <a:rPr sz="2400" spc="-5" dirty="0">
                <a:latin typeface="Arial"/>
                <a:cs typeface="Arial"/>
              </a:rPr>
              <a:t>of Elasticsearch lies in its </a:t>
            </a:r>
            <a:r>
              <a:rPr sz="2400" dirty="0">
                <a:latin typeface="Arial"/>
                <a:cs typeface="Arial"/>
              </a:rPr>
              <a:t>text-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great 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especially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full-text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searches,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Let's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understand what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full-text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is: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</a:t>
            </a:r>
            <a:r>
              <a:rPr sz="2400" dirty="0">
                <a:latin typeface="Arial"/>
                <a:cs typeface="Arial"/>
              </a:rPr>
              <a:t> means</a:t>
            </a:r>
            <a:r>
              <a:rPr sz="2400" spc="-5" dirty="0">
                <a:latin typeface="Arial"/>
                <a:cs typeface="Arial"/>
              </a:rPr>
              <a:t> searching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terms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documents </a:t>
            </a:r>
            <a:r>
              <a:rPr sz="2400" spc="-10" dirty="0">
                <a:latin typeface="Arial"/>
                <a:cs typeface="Arial"/>
              </a:rPr>
              <a:t>available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database.</a:t>
            </a:r>
            <a:endParaRPr sz="2400">
              <a:latin typeface="Arial"/>
              <a:cs typeface="Arial"/>
            </a:endParaRPr>
          </a:p>
          <a:p>
            <a:pPr marL="355600" marR="228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entire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contents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parsed and </a:t>
            </a:r>
            <a:r>
              <a:rPr sz="2400" dirty="0">
                <a:latin typeface="Arial"/>
                <a:cs typeface="Arial"/>
              </a:rPr>
              <a:t>stored </a:t>
            </a:r>
            <a:r>
              <a:rPr sz="2400" spc="-5" dirty="0">
                <a:latin typeface="Arial"/>
                <a:cs typeface="Arial"/>
              </a:rPr>
              <a:t>beforehand. When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5" dirty="0">
                <a:latin typeface="Arial"/>
                <a:cs typeface="Arial"/>
              </a:rPr>
              <a:t>hear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full-text</a:t>
            </a:r>
            <a:r>
              <a:rPr sz="2400" dirty="0">
                <a:latin typeface="Arial"/>
                <a:cs typeface="Arial"/>
              </a:rPr>
              <a:t> search, </a:t>
            </a:r>
            <a:r>
              <a:rPr sz="2400" spc="-5" dirty="0">
                <a:latin typeface="Arial"/>
                <a:cs typeface="Arial"/>
              </a:rPr>
              <a:t>think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Google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6709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 </a:t>
            </a:r>
            <a:r>
              <a:rPr sz="3200" b="0" spc="-5" dirty="0">
                <a:latin typeface="Palatino Linotype"/>
                <a:cs typeface="Palatino Linotype"/>
              </a:rPr>
              <a:t>indexes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and </a:t>
            </a:r>
            <a:r>
              <a:rPr sz="3200" b="0" spc="-5" dirty="0">
                <a:latin typeface="Palatino Linotype"/>
                <a:cs typeface="Palatino Linotype"/>
              </a:rPr>
              <a:t>taking</a:t>
            </a:r>
            <a:r>
              <a:rPr sz="3200" b="0" spc="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control of mapping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36141"/>
            <a:ext cx="759587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Usually,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10" dirty="0">
                <a:latin typeface="Arial"/>
                <a:cs typeface="Arial"/>
              </a:rPr>
              <a:t>wouldn't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</a:t>
            </a:r>
            <a:r>
              <a:rPr sz="2400" dirty="0">
                <a:latin typeface="Arial"/>
                <a:cs typeface="Arial"/>
              </a:rPr>
              <a:t> to </a:t>
            </a:r>
            <a:r>
              <a:rPr sz="2400" spc="-5" dirty="0">
                <a:latin typeface="Arial"/>
                <a:cs typeface="Arial"/>
              </a:rPr>
              <a:t>let </a:t>
            </a:r>
            <a:r>
              <a:rPr sz="2400" dirty="0">
                <a:latin typeface="Arial"/>
                <a:cs typeface="Arial"/>
              </a:rPr>
              <a:t>things </a:t>
            </a:r>
            <a:r>
              <a:rPr sz="2400" spc="-10" dirty="0">
                <a:latin typeface="Arial"/>
                <a:cs typeface="Arial"/>
              </a:rPr>
              <a:t>happen </a:t>
            </a:r>
            <a:r>
              <a:rPr sz="2400" spc="-5" dirty="0">
                <a:latin typeface="Arial"/>
                <a:cs typeface="Arial"/>
              </a:rPr>
              <a:t> automatically,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would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want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control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created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created.</a:t>
            </a:r>
            <a:r>
              <a:rPr sz="2400" dirty="0">
                <a:latin typeface="Arial"/>
                <a:cs typeface="Arial"/>
              </a:rPr>
              <a:t> We</a:t>
            </a:r>
            <a:r>
              <a:rPr sz="2400" spc="-10" dirty="0">
                <a:latin typeface="Arial"/>
                <a:cs typeface="Arial"/>
              </a:rPr>
              <a:t> will 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 </a:t>
            </a: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you can take control </a:t>
            </a:r>
            <a:r>
              <a:rPr sz="2400" spc="-5" dirty="0">
                <a:latin typeface="Arial"/>
                <a:cs typeface="Arial"/>
              </a:rPr>
              <a:t>of this process in this </a:t>
            </a:r>
            <a:r>
              <a:rPr sz="2400" dirty="0">
                <a:latin typeface="Arial"/>
                <a:cs typeface="Arial"/>
              </a:rPr>
              <a:t> section,</a:t>
            </a:r>
            <a:r>
              <a:rPr sz="2400" spc="-5" dirty="0">
                <a:latin typeface="Arial"/>
                <a:cs typeface="Arial"/>
              </a:rPr>
              <a:t> and we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Updating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0555" y="3204972"/>
            <a:ext cx="3224783" cy="14508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80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39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81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950417"/>
            <a:ext cx="7595234" cy="3714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You can </a:t>
            </a:r>
            <a:r>
              <a:rPr sz="2200" dirty="0">
                <a:latin typeface="Arial"/>
                <a:cs typeface="Arial"/>
              </a:rPr>
              <a:t>create </a:t>
            </a:r>
            <a:r>
              <a:rPr sz="2200" spc="-5" dirty="0">
                <a:latin typeface="Arial"/>
                <a:cs typeface="Arial"/>
              </a:rPr>
              <a:t>an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specify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number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shards</a:t>
            </a:r>
            <a:endParaRPr sz="2200">
              <a:latin typeface="Arial"/>
              <a:cs typeface="Arial"/>
            </a:endParaRPr>
          </a:p>
          <a:p>
            <a:pPr marL="12700" marR="4481830" indent="3429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Arial"/>
                <a:cs typeface="Arial"/>
              </a:rPr>
              <a:t>and</a:t>
            </a:r>
            <a:r>
              <a:rPr sz="2200" spc="-5" dirty="0">
                <a:latin typeface="Arial"/>
                <a:cs typeface="Arial"/>
              </a:rPr>
              <a:t> replicas to create: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/catalog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"settings":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"index":</a:t>
            </a:r>
            <a:r>
              <a:rPr sz="22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"number_of_shards":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5,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"number_of_replicas":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239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an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82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12341"/>
            <a:ext cx="75850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6355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10" dirty="0">
                <a:latin typeface="Arial"/>
                <a:cs typeface="Arial"/>
              </a:rPr>
              <a:t>possible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specify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mapping </a:t>
            </a:r>
            <a:r>
              <a:rPr sz="2400" dirty="0">
                <a:latin typeface="Arial"/>
                <a:cs typeface="Arial"/>
              </a:rPr>
              <a:t>for a type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r>
              <a:rPr sz="2400" spc="-5" dirty="0">
                <a:latin typeface="Arial"/>
                <a:cs typeface="Arial"/>
              </a:rPr>
              <a:t>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creation.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 following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catalog, 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five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shards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replicas.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Additionally,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defines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called</a:t>
            </a:r>
            <a:r>
              <a:rPr sz="2400" spc="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my_type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two </a:t>
            </a:r>
            <a:r>
              <a:rPr sz="2400" spc="-5" dirty="0">
                <a:latin typeface="Arial"/>
                <a:cs typeface="Arial"/>
              </a:rPr>
              <a:t>fields, one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text </a:t>
            </a:r>
            <a:r>
              <a:rPr sz="240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and another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keyword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type:</a:t>
            </a:r>
            <a:endParaRPr sz="2400">
              <a:latin typeface="Arial"/>
              <a:cs typeface="Arial"/>
            </a:endParaRPr>
          </a:p>
          <a:p>
            <a:pPr marL="12700" marR="1270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ppets/2_2.txt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843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5" dirty="0">
                <a:latin typeface="Palatino Linotype"/>
                <a:cs typeface="Palatino Linotype"/>
              </a:rPr>
              <a:t> type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existing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83</a:t>
            </a:fld>
            <a:endParaRPr sz="9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015746"/>
            <a:ext cx="709866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16839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A type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 be added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within an index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after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index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is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created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using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code.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mappings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can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be specified as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/catalog/_mapping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"properties":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2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"text"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843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5" dirty="0">
                <a:latin typeface="Palatino Linotype"/>
                <a:cs typeface="Palatino Linotype"/>
              </a:rPr>
              <a:t> type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existing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84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981278"/>
            <a:ext cx="712215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Let's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</a:t>
            </a:r>
            <a:r>
              <a:rPr sz="2400" dirty="0">
                <a:latin typeface="Arial"/>
                <a:cs typeface="Arial"/>
              </a:rPr>
              <a:t> a </a:t>
            </a:r>
            <a:r>
              <a:rPr sz="2400" spc="-5" dirty="0">
                <a:latin typeface="Arial"/>
                <a:cs typeface="Arial"/>
              </a:rPr>
              <a:t>couple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after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creating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"books"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"phones"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843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5" dirty="0">
                <a:latin typeface="Palatino Linotype"/>
                <a:cs typeface="Palatino Linotype"/>
              </a:rPr>
              <a:t> type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existing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191005"/>
            <a:ext cx="735139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assign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automatically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based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insert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field.</a:t>
            </a:r>
            <a:endParaRPr sz="2400">
              <a:latin typeface="Arial"/>
              <a:cs typeface="Arial"/>
            </a:endParaRPr>
          </a:p>
          <a:p>
            <a:pPr marL="355600" marR="16002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only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takes </a:t>
            </a:r>
            <a:r>
              <a:rPr sz="2400" spc="-10" dirty="0">
                <a:latin typeface="Arial"/>
                <a:cs typeface="Arial"/>
              </a:rPr>
              <a:t>into</a:t>
            </a:r>
            <a:r>
              <a:rPr sz="2400" spc="-5" dirty="0">
                <a:latin typeface="Arial"/>
                <a:cs typeface="Arial"/>
              </a:rPr>
              <a:t> consideration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first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" dirty="0">
                <a:latin typeface="Arial"/>
                <a:cs typeface="Arial"/>
              </a:rPr>
              <a:t> guess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field: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3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"music",</a:t>
            </a:r>
            <a:endParaRPr sz="2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4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"On-demand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streaming</a:t>
            </a:r>
            <a:r>
              <a:rPr sz="24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music"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78435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Creating</a:t>
            </a:r>
            <a:r>
              <a:rPr sz="3200" b="0" spc="-5" dirty="0">
                <a:latin typeface="Palatino Linotype"/>
                <a:cs typeface="Palatino Linotype"/>
              </a:rPr>
              <a:t> type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</a:t>
            </a:r>
            <a:r>
              <a:rPr sz="3200" b="0" dirty="0">
                <a:latin typeface="Palatino Linotype"/>
                <a:cs typeface="Palatino Linotype"/>
              </a:rPr>
              <a:t> an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existing</a:t>
            </a:r>
            <a:r>
              <a:rPr sz="3200" b="0" spc="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86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198626"/>
            <a:ext cx="746379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76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When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new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indexed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assigned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datatype based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initial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Let's look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after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"/>
                <a:cs typeface="Arial"/>
              </a:rPr>
              <a:t>indexed: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ppets/2_3.txt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793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Updating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160525"/>
            <a:ext cx="719455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Let's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add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 code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field, which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of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keyword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type,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but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with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analysis: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PUT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/catalog/_mapping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"properties":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"code":</a:t>
            </a:r>
            <a:r>
              <a:rPr sz="2200" spc="-4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"type":</a:t>
            </a:r>
            <a:r>
              <a:rPr sz="22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"keyword"</a:t>
            </a:r>
            <a:endParaRPr sz="2200">
              <a:latin typeface="Arial"/>
              <a:cs typeface="Arial"/>
            </a:endParaRPr>
          </a:p>
          <a:p>
            <a:pPr marL="323215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793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Updating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88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320800"/>
            <a:ext cx="757174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merged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existing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_doc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107378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after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merged: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 marR="113664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 </a:t>
            </a:r>
            <a:r>
              <a:rPr sz="2400" spc="-6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ppets/2_4.txt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7934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Updating</a:t>
            </a:r>
            <a:r>
              <a:rPr sz="3200" b="0" spc="-4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mapping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89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213865"/>
            <a:ext cx="753872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Any subsequent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are</a:t>
            </a:r>
            <a:r>
              <a:rPr sz="2400" spc="-10" dirty="0">
                <a:latin typeface="Arial"/>
                <a:cs typeface="Arial"/>
              </a:rPr>
              <a:t> indexed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field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assigned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right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datatype: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POST</a:t>
            </a:r>
            <a:r>
              <a:rPr sz="2400" spc="-5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"name":</a:t>
            </a:r>
            <a:r>
              <a:rPr sz="24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"sports",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"code":</a:t>
            </a:r>
            <a:r>
              <a:rPr sz="2400" spc="-5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"C004",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"description":</a:t>
            </a:r>
            <a:r>
              <a:rPr sz="24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"Sports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equipment"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173291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Analyti</a:t>
            </a:r>
            <a:r>
              <a:rPr sz="3200" b="0" spc="10" dirty="0">
                <a:latin typeface="Palatino Linotype"/>
                <a:cs typeface="Palatino Linotype"/>
              </a:rPr>
              <a:t>c</a:t>
            </a:r>
            <a:r>
              <a:rPr sz="3200" b="0" dirty="0">
                <a:latin typeface="Palatino Linotype"/>
                <a:cs typeface="Palatino Linotype"/>
              </a:rPr>
              <a:t>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247" y="1159205"/>
            <a:ext cx="811149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Apart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searching,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second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important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functional </a:t>
            </a:r>
            <a:r>
              <a:rPr sz="2400" spc="-5" dirty="0">
                <a:latin typeface="Arial"/>
                <a:cs typeface="Arial"/>
              </a:rPr>
              <a:t>strength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analytics.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13843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Yes,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what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was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originally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known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just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full-text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engine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now used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engine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variety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915669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Many</a:t>
            </a:r>
            <a:r>
              <a:rPr sz="2400" spc="-5" dirty="0">
                <a:latin typeface="Arial"/>
                <a:cs typeface="Arial"/>
              </a:rPr>
              <a:t> organizations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running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solutions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production.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4438" y="3909976"/>
            <a:ext cx="228777" cy="22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56938" y="4774648"/>
            <a:ext cx="280035" cy="15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1-</a:t>
            </a:r>
            <a:fld id="{81D60167-4931-47E6-BA6A-407CBD079E47}" type="slidenum">
              <a:rPr sz="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9</a:t>
            </a:fld>
            <a:endParaRPr sz="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35998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REST</a:t>
            </a:r>
            <a:r>
              <a:rPr sz="3200" b="0" spc="-6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overview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206246"/>
            <a:ext cx="724154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The APIs that </a:t>
            </a:r>
            <a:r>
              <a:rPr sz="2400" spc="-5" dirty="0">
                <a:latin typeface="Arial"/>
                <a:cs typeface="Arial"/>
              </a:rPr>
              <a:t>deal with Elasticsearch are </a:t>
            </a:r>
            <a:r>
              <a:rPr sz="2400" dirty="0">
                <a:latin typeface="Arial"/>
                <a:cs typeface="Arial"/>
              </a:rPr>
              <a:t>categorized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Document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Aggregation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Indexes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Cluster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cat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40" y="2572511"/>
            <a:ext cx="3465575" cy="17312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90</a:t>
            </a:fld>
            <a:endParaRPr spc="-1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4799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Common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API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conventions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91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505458"/>
            <a:ext cx="722249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Elasticsearch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APIs share</a:t>
            </a:r>
            <a:r>
              <a:rPr sz="2400" dirty="0">
                <a:latin typeface="Arial"/>
                <a:cs typeface="Arial"/>
              </a:rPr>
              <a:t> some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common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features. They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5" dirty="0">
                <a:latin typeface="Arial"/>
                <a:cs typeface="Arial"/>
              </a:rPr>
              <a:t>be used across almost all APIs.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section,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cover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features: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Formatting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JSON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Dealing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514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Formatting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response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92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690242"/>
            <a:ext cx="75298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65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default,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response of 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requests is not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formatted.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It returns </a:t>
            </a:r>
            <a:r>
              <a:rPr sz="2400" spc="-5" dirty="0">
                <a:latin typeface="Arial"/>
                <a:cs typeface="Arial"/>
              </a:rPr>
              <a:t>an unformatted </a:t>
            </a:r>
            <a:r>
              <a:rPr sz="2400" dirty="0">
                <a:latin typeface="Arial"/>
                <a:cs typeface="Arial"/>
              </a:rPr>
              <a:t>JSON </a:t>
            </a:r>
            <a:r>
              <a:rPr sz="2400" spc="-5" dirty="0">
                <a:latin typeface="Arial"/>
                <a:cs typeface="Arial"/>
              </a:rPr>
              <a:t>string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</a:t>
            </a:r>
            <a:r>
              <a:rPr sz="2400" spc="-10" dirty="0">
                <a:latin typeface="Arial"/>
                <a:cs typeface="Arial"/>
              </a:rPr>
              <a:t>line: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24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-XGET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http://localhost:9200/catalog/_doc/1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514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Palatino Linotype"/>
                <a:cs typeface="Palatino Linotype"/>
              </a:rPr>
              <a:t>Formatting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JSON</a:t>
            </a:r>
            <a:r>
              <a:rPr sz="3200" b="0" spc="-3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response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105280"/>
            <a:ext cx="75355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following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response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spc="-10" dirty="0">
                <a:latin typeface="Arial"/>
                <a:cs typeface="Arial"/>
              </a:rPr>
              <a:t>not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formatted: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{"_index":"catalog","_type":"product","_id":"1","_version":3,"fo </a:t>
            </a:r>
            <a:r>
              <a:rPr sz="2200" spc="-6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und":true,"_source":{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"sku":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"SP000001",</a:t>
            </a:r>
            <a:endParaRPr sz="2200">
              <a:latin typeface="Arial"/>
              <a:cs typeface="Arial"/>
            </a:endParaRPr>
          </a:p>
          <a:p>
            <a:pPr marL="90170" marR="23368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"title": "Elasticsearch for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 "description":</a:t>
            </a:r>
            <a:r>
              <a:rPr sz="2200" spc="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22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2200" spc="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2200" spc="-59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"author":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"Vishal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Shukla",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"ISBN":</a:t>
            </a:r>
            <a:r>
              <a:rPr sz="2200" spc="-4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"1785288997",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spc="-5" dirty="0">
                <a:solidFill>
                  <a:srgbClr val="EC7C30"/>
                </a:solidFill>
                <a:latin typeface="Arial"/>
                <a:cs typeface="Arial"/>
              </a:rPr>
              <a:t>"price":</a:t>
            </a:r>
            <a:r>
              <a:rPr sz="22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26.99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EC7C30"/>
                </a:solidFill>
                <a:latin typeface="Arial"/>
                <a:cs typeface="Arial"/>
              </a:rPr>
              <a:t>}}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187" y="29717"/>
            <a:ext cx="603250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Passing pretty=true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formats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response: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curl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-XGET http://localhost:9200/catalog/_doc/1?pretty=true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"_index"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"catalog",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"_type"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"product",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"_id"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"1",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"_version"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3,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"found"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true,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"_source"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"sku"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"SP000001",</a:t>
            </a:r>
            <a:endParaRPr sz="1800">
              <a:latin typeface="Arial"/>
              <a:cs typeface="Arial"/>
            </a:endParaRPr>
          </a:p>
          <a:p>
            <a:pPr marL="76200" marR="17145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"title"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1800" spc="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for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Hadoop",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"description"</a:t>
            </a:r>
            <a:r>
              <a:rPr sz="1800" spc="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"Elasticsearch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for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Hadoop", </a:t>
            </a:r>
            <a:r>
              <a:rPr sz="1800" spc="-484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"author"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: </a:t>
            </a: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"Vishal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Shukla",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"ISBN"</a:t>
            </a:r>
            <a:r>
              <a:rPr sz="1800" spc="-3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"1785288997",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spc="-5" dirty="0">
                <a:solidFill>
                  <a:srgbClr val="EC7C30"/>
                </a:solidFill>
                <a:latin typeface="Arial"/>
                <a:cs typeface="Arial"/>
              </a:rPr>
              <a:t>"price"</a:t>
            </a:r>
            <a:r>
              <a:rPr sz="18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C7C30"/>
                </a:solidFill>
                <a:latin typeface="Arial"/>
                <a:cs typeface="Arial"/>
              </a:rPr>
              <a:t>26.99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EC7C30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94</a:t>
            </a:fld>
            <a:endParaRPr spc="-1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80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Dealing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multiple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95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221485"/>
            <a:ext cx="701167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cover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scenarios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dealing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cluster: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 in one index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5" dirty="0">
                <a:latin typeface="Arial"/>
                <a:cs typeface="Arial"/>
              </a:rPr>
              <a:t> 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multiple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Searching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particular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indexes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54800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Dealing</a:t>
            </a:r>
            <a:r>
              <a:rPr sz="3200" b="0" spc="-4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with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multiple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191005"/>
            <a:ext cx="753300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This will </a:t>
            </a:r>
            <a:r>
              <a:rPr sz="2400" dirty="0">
                <a:latin typeface="Arial"/>
                <a:cs typeface="Arial"/>
              </a:rPr>
              <a:t>return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documents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indexes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cluster.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 marL="355600" marR="4565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looks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like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following,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 truncated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remove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unnecessary</a:t>
            </a:r>
            <a:r>
              <a:rPr sz="2400" dirty="0">
                <a:latin typeface="Arial"/>
                <a:cs typeface="Arial"/>
              </a:rPr>
              <a:t> repetition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https://github.com/fenago/elasticsearch/blob/master/sni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ppets/2_5.txt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859" y="128015"/>
            <a:ext cx="815340" cy="800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96</a:t>
            </a:fld>
            <a:endParaRPr spc="-1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6756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2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all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 </a:t>
            </a:r>
            <a:r>
              <a:rPr sz="3200" b="0" dirty="0">
                <a:latin typeface="Palatino Linotype"/>
                <a:cs typeface="Palatino Linotype"/>
              </a:rPr>
              <a:t>one</a:t>
            </a:r>
            <a:r>
              <a:rPr sz="3200" b="0" spc="-5" dirty="0">
                <a:latin typeface="Palatino Linotype"/>
                <a:cs typeface="Palatino Linotype"/>
              </a:rPr>
              <a:t> index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97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761187" y="1564081"/>
            <a:ext cx="757237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code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documents,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</a:t>
            </a:r>
            <a:endParaRPr sz="2400">
              <a:latin typeface="Arial"/>
              <a:cs typeface="Arial"/>
            </a:endParaRPr>
          </a:p>
          <a:p>
            <a:pPr marL="12700" marR="3312160" indent="342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only within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catalog </a:t>
            </a:r>
            <a:r>
              <a:rPr sz="2400" spc="-10" dirty="0">
                <a:latin typeface="Arial"/>
                <a:cs typeface="Arial"/>
              </a:rPr>
              <a:t>index: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1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/catalog/_search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You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also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specific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include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addition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 the</a:t>
            </a:r>
            <a:r>
              <a:rPr sz="2400" spc="-5" dirty="0">
                <a:latin typeface="Arial"/>
                <a:cs typeface="Arial"/>
              </a:rPr>
              <a:t> 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name, 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25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/catalog/_doc/_search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3130242"/>
            <a:ext cx="2466975" cy="137095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30124"/>
            <a:ext cx="9144000" cy="698500"/>
          </a:xfrm>
          <a:custGeom>
            <a:avLst/>
            <a:gdLst/>
            <a:ahLst/>
            <a:cxnLst/>
            <a:rect l="l" t="t" r="r" b="b"/>
            <a:pathLst>
              <a:path w="9144000" h="698500">
                <a:moveTo>
                  <a:pt x="0" y="0"/>
                </a:moveTo>
                <a:lnTo>
                  <a:pt x="9144000" y="0"/>
                </a:lnTo>
                <a:lnTo>
                  <a:pt x="9144000" y="697991"/>
                </a:lnTo>
                <a:lnTo>
                  <a:pt x="0" y="697991"/>
                </a:lnTo>
                <a:lnTo>
                  <a:pt x="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96037"/>
            <a:ext cx="80029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all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in </a:t>
            </a:r>
            <a:r>
              <a:rPr sz="3200" b="0" dirty="0">
                <a:latin typeface="Palatino Linotype"/>
                <a:cs typeface="Palatino Linotype"/>
              </a:rPr>
              <a:t>multiple</a:t>
            </a:r>
            <a:r>
              <a:rPr sz="3200" b="0" spc="-5" dirty="0">
                <a:latin typeface="Palatino Linotype"/>
                <a:cs typeface="Palatino Linotype"/>
              </a:rPr>
              <a:t> 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98</a:t>
            </a:fld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761187" y="1375028"/>
            <a:ext cx="745299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following will </a:t>
            </a:r>
            <a:r>
              <a:rPr sz="2400" dirty="0">
                <a:latin typeface="Arial"/>
                <a:cs typeface="Arial"/>
              </a:rPr>
              <a:t>search for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documents within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catalog index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index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my_index: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/catalog,my_index/_search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0124"/>
            <a:ext cx="6408420" cy="1015365"/>
          </a:xfrm>
          <a:custGeom>
            <a:avLst/>
            <a:gdLst/>
            <a:ahLst/>
            <a:cxnLst/>
            <a:rect l="l" t="t" r="r" b="b"/>
            <a:pathLst>
              <a:path w="6408420" h="1015365">
                <a:moveTo>
                  <a:pt x="6408420" y="0"/>
                </a:moveTo>
                <a:lnTo>
                  <a:pt x="0" y="0"/>
                </a:lnTo>
                <a:lnTo>
                  <a:pt x="0" y="1014984"/>
                </a:lnTo>
                <a:lnTo>
                  <a:pt x="6408420" y="1014984"/>
                </a:lnTo>
                <a:lnTo>
                  <a:pt x="64084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10057"/>
            <a:ext cx="59353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Palatino Linotype"/>
                <a:cs typeface="Palatino Linotype"/>
              </a:rPr>
              <a:t>Searching</a:t>
            </a:r>
            <a:r>
              <a:rPr sz="3200" b="0" spc="-3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all</a:t>
            </a:r>
            <a:r>
              <a:rPr sz="3200" b="0" spc="-15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the </a:t>
            </a:r>
            <a:r>
              <a:rPr sz="3200" b="0" dirty="0">
                <a:latin typeface="Palatino Linotype"/>
                <a:cs typeface="Palatino Linotype"/>
              </a:rPr>
              <a:t>documents</a:t>
            </a:r>
            <a:endParaRPr sz="32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3200" b="0" dirty="0">
                <a:latin typeface="Palatino Linotype"/>
                <a:cs typeface="Palatino Linotype"/>
              </a:rPr>
              <a:t>of</a:t>
            </a:r>
            <a:r>
              <a:rPr sz="3200" b="0" spc="-10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particular</a:t>
            </a:r>
            <a:r>
              <a:rPr sz="3200" b="0" spc="-20" dirty="0">
                <a:latin typeface="Palatino Linotype"/>
                <a:cs typeface="Palatino Linotype"/>
              </a:rPr>
              <a:t> </a:t>
            </a:r>
            <a:r>
              <a:rPr sz="3200" b="0" spc="-5" dirty="0">
                <a:latin typeface="Palatino Linotype"/>
                <a:cs typeface="Palatino Linotype"/>
              </a:rPr>
              <a:t>type</a:t>
            </a:r>
            <a:r>
              <a:rPr sz="3200" b="0" dirty="0">
                <a:latin typeface="Palatino Linotype"/>
                <a:cs typeface="Palatino Linotype"/>
              </a:rPr>
              <a:t> in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all</a:t>
            </a:r>
            <a:r>
              <a:rPr sz="3200" b="0" spc="-5" dirty="0">
                <a:latin typeface="Palatino Linotype"/>
                <a:cs typeface="Palatino Linotype"/>
              </a:rPr>
              <a:t> </a:t>
            </a:r>
            <a:r>
              <a:rPr sz="3200" b="0" dirty="0">
                <a:latin typeface="Palatino Linotype"/>
                <a:cs typeface="Palatino Linotype"/>
              </a:rPr>
              <a:t>indexes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187" y="1634744"/>
            <a:ext cx="76073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following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will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r>
              <a:rPr sz="2400" spc="-5" dirty="0">
                <a:latin typeface="Arial"/>
                <a:cs typeface="Arial"/>
              </a:rPr>
              <a:t> all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indexes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the</a:t>
            </a:r>
            <a:r>
              <a:rPr sz="2400" spc="-5" dirty="0">
                <a:latin typeface="Arial"/>
                <a:cs typeface="Arial"/>
              </a:rPr>
              <a:t> cluster,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but only documents 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product </a:t>
            </a:r>
            <a:r>
              <a:rPr sz="2400" dirty="0">
                <a:latin typeface="Arial"/>
                <a:cs typeface="Arial"/>
              </a:rPr>
              <a:t>type </a:t>
            </a:r>
            <a:r>
              <a:rPr sz="2400" spc="-5" dirty="0">
                <a:latin typeface="Arial"/>
                <a:cs typeface="Arial"/>
              </a:rPr>
              <a:t>will be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searched: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EC7C30"/>
                </a:solidFill>
                <a:latin typeface="Arial"/>
                <a:cs typeface="Arial"/>
              </a:rPr>
              <a:t>GET</a:t>
            </a:r>
            <a:r>
              <a:rPr sz="2400" spc="-20" dirty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Arial"/>
                <a:cs typeface="Arial"/>
              </a:rPr>
              <a:t>/_all/_doc/_search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244" y="2744723"/>
            <a:ext cx="2465831" cy="18295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b="1" spc="-10" dirty="0">
                <a:latin typeface="Arial"/>
                <a:cs typeface="Arial"/>
              </a:rPr>
              <a:t>1-</a:t>
            </a:r>
            <a:fld id="{81D60167-4931-47E6-BA6A-407CBD079E47}" type="slidenum">
              <a:rPr spc="-10" dirty="0"/>
              <a:t>99</a:t>
            </a:fld>
            <a:endParaRPr spc="-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4864</TotalTime>
  <Words>32968</Words>
  <Application>Microsoft Office PowerPoint</Application>
  <PresentationFormat>On-screen Show (16:9)</PresentationFormat>
  <Paragraphs>4625</Paragraphs>
  <Slides>660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660</vt:i4>
      </vt:variant>
    </vt:vector>
  </HeadingPairs>
  <TitlesOfParts>
    <vt:vector size="667" baseType="lpstr">
      <vt:lpstr>Arial</vt:lpstr>
      <vt:lpstr>Calibri</vt:lpstr>
      <vt:lpstr>Calibri Light</vt:lpstr>
      <vt:lpstr>Consolas</vt:lpstr>
      <vt:lpstr>Palatino Linotype</vt:lpstr>
      <vt:lpstr>Times New Roman</vt:lpstr>
      <vt:lpstr>Office Theme</vt:lpstr>
      <vt:lpstr>Elastic  Stack 7.0</vt:lpstr>
      <vt:lpstr>Table of Contents</vt:lpstr>
      <vt:lpstr>1. Introducing Elastic  Stack</vt:lpstr>
      <vt:lpstr>Introducing Elastic Stack</vt:lpstr>
      <vt:lpstr>What is Elasticsearch, and why use it?</vt:lpstr>
      <vt:lpstr>Schemaless and document-oriented</vt:lpstr>
      <vt:lpstr>Schemaless and document-oriented</vt:lpstr>
      <vt:lpstr>Searching capability</vt:lpstr>
      <vt:lpstr>Analytics</vt:lpstr>
      <vt:lpstr>Rich client library support and the REST API</vt:lpstr>
      <vt:lpstr>Easy to operate and easy to scale</vt:lpstr>
      <vt:lpstr>Near real-time capable</vt:lpstr>
      <vt:lpstr>Lightning–fast</vt:lpstr>
      <vt:lpstr>Fault-tolerant</vt:lpstr>
      <vt:lpstr>Exploring the components of the Elastic Stack</vt:lpstr>
      <vt:lpstr>Elasticsearch</vt:lpstr>
      <vt:lpstr>Logstash</vt:lpstr>
      <vt:lpstr>Beats</vt:lpstr>
      <vt:lpstr>Kibana</vt:lpstr>
      <vt:lpstr>X-Pack</vt:lpstr>
      <vt:lpstr>Elastic Cloud</vt:lpstr>
      <vt:lpstr>Use cases of Elastic Stack</vt:lpstr>
      <vt:lpstr>Log and security analytics</vt:lpstr>
      <vt:lpstr>Log and security analytics</vt:lpstr>
      <vt:lpstr>Product search</vt:lpstr>
      <vt:lpstr>Metrics analytics</vt:lpstr>
      <vt:lpstr>Web search and website search</vt:lpstr>
      <vt:lpstr>Downloading and installing</vt:lpstr>
      <vt:lpstr>Installing Elasticsearch</vt:lpstr>
      <vt:lpstr>You should see an output like this</vt:lpstr>
      <vt:lpstr>Installing Kibana</vt:lpstr>
      <vt:lpstr>Summary</vt:lpstr>
      <vt:lpstr>COMPLETE LAB 1</vt:lpstr>
      <vt:lpstr>2. Getting Started with  Elasticsearch</vt:lpstr>
      <vt:lpstr>Getting Started with Elasticsearch</vt:lpstr>
      <vt:lpstr>Using the Kibana Console UI</vt:lpstr>
      <vt:lpstr>PowerPoint Presentation</vt:lpstr>
      <vt:lpstr>PowerPoint Presentation</vt:lpstr>
      <vt:lpstr>Core concepts of Elasticsearch</vt:lpstr>
      <vt:lpstr>Core concepts of Elasticsearch</vt:lpstr>
      <vt:lpstr>Core concepts of Elasticsearch</vt:lpstr>
      <vt:lpstr>Indexes</vt:lpstr>
      <vt:lpstr>Types</vt:lpstr>
      <vt:lpstr>Types</vt:lpstr>
      <vt:lpstr>Types</vt:lpstr>
      <vt:lpstr>Documents</vt:lpstr>
      <vt:lpstr>Documents</vt:lpstr>
      <vt:lpstr>Nodes</vt:lpstr>
      <vt:lpstr>Clusters</vt:lpstr>
      <vt:lpstr>Shards and replicas</vt:lpstr>
      <vt:lpstr>Documents</vt:lpstr>
      <vt:lpstr>Documents</vt:lpstr>
      <vt:lpstr>PowerPoint Presentation</vt:lpstr>
      <vt:lpstr>PowerPoint Presentation</vt:lpstr>
      <vt:lpstr>Mappings and datatypes</vt:lpstr>
      <vt:lpstr>Datatypes</vt:lpstr>
      <vt:lpstr>Mappings</vt:lpstr>
      <vt:lpstr>Mappings</vt:lpstr>
      <vt:lpstr>Creating an index with the name catalog</vt:lpstr>
      <vt:lpstr>Defining the mappings for the type of product</vt:lpstr>
      <vt:lpstr>Defining the mappings for the type of product</vt:lpstr>
      <vt:lpstr>Defining the mappings for the type of product</vt:lpstr>
      <vt:lpstr>Defining the mappings for the type of product</vt:lpstr>
      <vt:lpstr>Inverted indexes</vt:lpstr>
      <vt:lpstr>Inverted indexes</vt:lpstr>
      <vt:lpstr>PowerPoint Presentation</vt:lpstr>
      <vt:lpstr>CRUD operations</vt:lpstr>
      <vt:lpstr>Index API</vt:lpstr>
      <vt:lpstr>Indexing a document by providing an ID</vt:lpstr>
      <vt:lpstr>Indexing a document without providing an ID</vt:lpstr>
      <vt:lpstr>PowerPoint Presentation</vt:lpstr>
      <vt:lpstr>Get API</vt:lpstr>
      <vt:lpstr>PowerPoint Presentation</vt:lpstr>
      <vt:lpstr>Update API</vt:lpstr>
      <vt:lpstr>PowerPoint Presentation</vt:lpstr>
      <vt:lpstr>PowerPoint Presentation</vt:lpstr>
      <vt:lpstr>PowerPoint Presentation</vt:lpstr>
      <vt:lpstr>Delete API</vt:lpstr>
      <vt:lpstr>PowerPoint Presentation</vt:lpstr>
      <vt:lpstr>Creating indexes and taking control of mapping</vt:lpstr>
      <vt:lpstr>Creating an index</vt:lpstr>
      <vt:lpstr>Creating an index</vt:lpstr>
      <vt:lpstr>Creating type mapping in an existing index</vt:lpstr>
      <vt:lpstr>Creating type mapping in an existing index</vt:lpstr>
      <vt:lpstr>Creating type mapping in an existing index</vt:lpstr>
      <vt:lpstr>Creating type mapping in an existing index</vt:lpstr>
      <vt:lpstr>Updating a mapping</vt:lpstr>
      <vt:lpstr>Updating a mapping</vt:lpstr>
      <vt:lpstr>Updating a mapping</vt:lpstr>
      <vt:lpstr>REST API overview</vt:lpstr>
      <vt:lpstr>Common API conventions</vt:lpstr>
      <vt:lpstr>Formatting the JSON response</vt:lpstr>
      <vt:lpstr>Formatting the JSON response</vt:lpstr>
      <vt:lpstr>PowerPoint Presentation</vt:lpstr>
      <vt:lpstr>Dealing with multiple indexes</vt:lpstr>
      <vt:lpstr>Dealing with multiple indexes</vt:lpstr>
      <vt:lpstr>Searching all documents in one index</vt:lpstr>
      <vt:lpstr>Searching all documents in multiple indexes</vt:lpstr>
      <vt:lpstr>Searching all the documents of a particular type in all indexes</vt:lpstr>
      <vt:lpstr>Summary</vt:lpstr>
      <vt:lpstr>COMPLETE LAB 2</vt:lpstr>
      <vt:lpstr>3. Searching - What is  Relevant</vt:lpstr>
      <vt:lpstr>Searching - What is Relevant</vt:lpstr>
      <vt:lpstr>The basics of text analysis</vt:lpstr>
      <vt:lpstr>Understanding Elasticsearch analyzers</vt:lpstr>
      <vt:lpstr>Understanding Elasticsearch analyzers</vt:lpstr>
      <vt:lpstr>Understanding Elasticsearch analyzers</vt:lpstr>
      <vt:lpstr>Character filters</vt:lpstr>
      <vt:lpstr>Character filters</vt:lpstr>
      <vt:lpstr>Character filters</vt:lpstr>
      <vt:lpstr>Tokenizer</vt:lpstr>
      <vt:lpstr>Standard tokenizer</vt:lpstr>
      <vt:lpstr>Standard tokenizer</vt:lpstr>
      <vt:lpstr>Token filters</vt:lpstr>
      <vt:lpstr>Using built-in analyzers</vt:lpstr>
      <vt:lpstr>Standard analyzer</vt:lpstr>
      <vt:lpstr>Standard analyzer</vt:lpstr>
      <vt:lpstr>Standard analyzer</vt:lpstr>
      <vt:lpstr>Standard analyzer</vt:lpstr>
      <vt:lpstr>Standard analyzer</vt:lpstr>
      <vt:lpstr>Standard analyzer</vt:lpstr>
      <vt:lpstr>Standard analyzer</vt:lpstr>
      <vt:lpstr>Implementing autocomplete with a custom analyzer</vt:lpstr>
      <vt:lpstr>Implementing autocomplete with a custom analyzer</vt:lpstr>
      <vt:lpstr>Implementing autocomplete with a custom analyzer</vt:lpstr>
      <vt:lpstr>Implementing autocomplete with a custom analyzer</vt:lpstr>
      <vt:lpstr>Implementing autocomplete with a custom analyzer</vt:lpstr>
      <vt:lpstr>Implementing autocomplete with a custom analyzer</vt:lpstr>
      <vt:lpstr>Searching from structured data</vt:lpstr>
      <vt:lpstr>PowerPoint Presentation</vt:lpstr>
      <vt:lpstr>Range query</vt:lpstr>
      <vt:lpstr>PowerPoint Presentation</vt:lpstr>
      <vt:lpstr>Range query</vt:lpstr>
      <vt:lpstr>its score relative to other query/queries that it is combined with:</vt:lpstr>
      <vt:lpstr>Range query on dates</vt:lpstr>
      <vt:lpstr>Range query on dates</vt:lpstr>
      <vt:lpstr>Exists query</vt:lpstr>
      <vt:lpstr>Term query</vt:lpstr>
      <vt:lpstr>PowerPoint Presentation</vt:lpstr>
      <vt:lpstr>Term query</vt:lpstr>
      <vt:lpstr>Searching from the full text</vt:lpstr>
      <vt:lpstr>PowerPoint Presentation</vt:lpstr>
      <vt:lpstr>Match query</vt:lpstr>
      <vt:lpstr>Match query</vt:lpstr>
      <vt:lpstr>Match query</vt:lpstr>
      <vt:lpstr>Operator</vt:lpstr>
      <vt:lpstr>Operator</vt:lpstr>
      <vt:lpstr>Fuzziness</vt:lpstr>
      <vt:lpstr>Fuzziness</vt:lpstr>
      <vt:lpstr>PowerPoint Presentation</vt:lpstr>
      <vt:lpstr>Match phrase query</vt:lpstr>
      <vt:lpstr>PowerPoint Presentation</vt:lpstr>
      <vt:lpstr>Match phrase query</vt:lpstr>
      <vt:lpstr>PowerPoint Presentation</vt:lpstr>
      <vt:lpstr>Multi match query</vt:lpstr>
      <vt:lpstr>Querying multiple fields with defaults</vt:lpstr>
      <vt:lpstr>Querying multiple fields with defaults</vt:lpstr>
      <vt:lpstr>Boosting one or more fields</vt:lpstr>
      <vt:lpstr>Boosting one or more fields</vt:lpstr>
      <vt:lpstr>Writing compound queries</vt:lpstr>
      <vt:lpstr>Constant score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 query</vt:lpstr>
      <vt:lpstr>Bool query</vt:lpstr>
      <vt:lpstr>Combining OR conditions</vt:lpstr>
      <vt:lpstr>Combining AND and OR conditions</vt:lpstr>
      <vt:lpstr>Adding NOT conditions</vt:lpstr>
      <vt:lpstr>PowerPoint Presentation</vt:lpstr>
      <vt:lpstr>Modeling relationships</vt:lpstr>
      <vt:lpstr>PowerPoint Presentation</vt:lpstr>
      <vt:lpstr>Modeling relationships</vt:lpstr>
      <vt:lpstr>Modeling relationships</vt:lpstr>
      <vt:lpstr>PowerPoint Presentation</vt:lpstr>
      <vt:lpstr>Modeling relationships</vt:lpstr>
      <vt:lpstr>PowerPoint Presentation</vt:lpstr>
      <vt:lpstr>has_child query</vt:lpstr>
      <vt:lpstr>Summary</vt:lpstr>
      <vt:lpstr>COMPLETE LAB 3</vt:lpstr>
      <vt:lpstr>4. Analytics with  Elasticsearch</vt:lpstr>
      <vt:lpstr>Analytics with Elasticsearch</vt:lpstr>
      <vt:lpstr>The basics of aggregations</vt:lpstr>
      <vt:lpstr>The basics of aggregations</vt:lpstr>
      <vt:lpstr>Bucket aggregations</vt:lpstr>
      <vt:lpstr>Bucket aggregations</vt:lpstr>
      <vt:lpstr>Metric aggregations</vt:lpstr>
      <vt:lpstr>Metric aggregations</vt:lpstr>
      <vt:lpstr>Matrix aggregations</vt:lpstr>
      <vt:lpstr>Pipeline aggregations</vt:lpstr>
      <vt:lpstr>Preparing data for analysis</vt:lpstr>
      <vt:lpstr>PowerPoint Presentation</vt:lpstr>
      <vt:lpstr>Understanding the structure of the data</vt:lpstr>
      <vt:lpstr>Loading the data using Logstash</vt:lpstr>
      <vt:lpstr>Loading the data using Logstash</vt:lpstr>
      <vt:lpstr>Loading the data using Logstash</vt:lpstr>
      <vt:lpstr>Metric aggregations</vt:lpstr>
      <vt:lpstr>Sum, average, min, and max aggregations</vt:lpstr>
      <vt:lpstr>Sum aggregation</vt:lpstr>
      <vt:lpstr>PowerPoint Presentation</vt:lpstr>
      <vt:lpstr>PowerPoint Presentation</vt:lpstr>
      <vt:lpstr>PowerPoint Presentation</vt:lpstr>
      <vt:lpstr>Max aggregation</vt:lpstr>
      <vt:lpstr>Stats and extended stats aggregations</vt:lpstr>
      <vt:lpstr>PowerPoint Presentation</vt:lpstr>
      <vt:lpstr>PowerPoint Presentation</vt:lpstr>
      <vt:lpstr>PowerPoint Presentation</vt:lpstr>
      <vt:lpstr>Extended stats aggregation</vt:lpstr>
      <vt:lpstr>Cardinality aggregation</vt:lpstr>
      <vt:lpstr>PowerPoint Presentation</vt:lpstr>
      <vt:lpstr>PowerPoint Presentation</vt:lpstr>
      <vt:lpstr>Bucket aggregations</vt:lpstr>
      <vt:lpstr>Bucketing on string data</vt:lpstr>
      <vt:lpstr>Terms aggregation</vt:lpstr>
      <vt:lpstr>PowerPoint Presentation</vt:lpstr>
      <vt:lpstr>Terms aggregation</vt:lpstr>
      <vt:lpstr>Terms aggregation</vt:lpstr>
      <vt:lpstr>PowerPoint Presentation</vt:lpstr>
      <vt:lpstr>PowerPoint Presentation</vt:lpstr>
      <vt:lpstr>Bucketing on numerical data</vt:lpstr>
      <vt:lpstr>PowerPoint Presentation</vt:lpstr>
      <vt:lpstr>PowerPoint Presentation</vt:lpstr>
      <vt:lpstr>POST /bigginsight/_search?size=0</vt:lpstr>
      <vt:lpstr>Range aggregation</vt:lpstr>
      <vt:lpstr>PowerPoint Presentation</vt:lpstr>
      <vt:lpstr>Aggregations on filtered data</vt:lpstr>
      <vt:lpstr>PowerPoint Presentation</vt:lpstr>
      <vt:lpstr>Aggregations on filtered data</vt:lpstr>
      <vt:lpstr>PowerPoint Presentation</vt:lpstr>
      <vt:lpstr>Nesting aggregations</vt:lpstr>
      <vt:lpstr>Nesting aggregations</vt:lpstr>
      <vt:lpstr>Nesting aggregations</vt:lpstr>
      <vt:lpstr>PowerPoint Presentation</vt:lpstr>
      <vt:lpstr>Nesting aggregations</vt:lpstr>
      <vt:lpstr>Bucketing on custom conditions</vt:lpstr>
      <vt:lpstr>Filter aggregation</vt:lpstr>
      <vt:lpstr>PowerPoint Presentation</vt:lpstr>
      <vt:lpstr>Filters aggregation</vt:lpstr>
      <vt:lpstr>PowerPoint Presentation</vt:lpstr>
      <vt:lpstr>Bucketing on date/time data</vt:lpstr>
      <vt:lpstr>Date Histogram aggregation</vt:lpstr>
      <vt:lpstr>Creating buckets across time periods</vt:lpstr>
      <vt:lpstr>Creating buckets across time periods</vt:lpstr>
      <vt:lpstr>Using a different time zone</vt:lpstr>
      <vt:lpstr>Using a different time zone</vt:lpstr>
      <vt:lpstr>Computing other metrics within sliced time intervals</vt:lpstr>
      <vt:lpstr>PowerPoint Presentation</vt:lpstr>
      <vt:lpstr>PowerPoint Presentation</vt:lpstr>
      <vt:lpstr>Focusing on a specific day and changing intervals</vt:lpstr>
      <vt:lpstr>Focusing on a specific day and changing intervals</vt:lpstr>
      <vt:lpstr>Bucketing on geospatial data</vt:lpstr>
      <vt:lpstr>Geodistance aggregation</vt:lpstr>
      <vt:lpstr>PowerPoint Presentation</vt:lpstr>
      <vt:lpstr>PowerPoint Presentation</vt:lpstr>
      <vt:lpstr>GeoHash grid aggregation</vt:lpstr>
      <vt:lpstr>GeoHash grid aggregation</vt:lpstr>
      <vt:lpstr>GeoHash grid aggregation</vt:lpstr>
      <vt:lpstr>Summary</vt:lpstr>
      <vt:lpstr>COMPLETE LAB 4</vt:lpstr>
      <vt:lpstr>5. Analyzing Log Data</vt:lpstr>
      <vt:lpstr>Analyzing Log Data</vt:lpstr>
      <vt:lpstr>Log analysis challenges</vt:lpstr>
      <vt:lpstr>PowerPoint Presentation</vt:lpstr>
      <vt:lpstr>Log analysis challenges</vt:lpstr>
      <vt:lpstr>Using Logstash</vt:lpstr>
      <vt:lpstr>Using Logstash</vt:lpstr>
      <vt:lpstr>Installation and configuration</vt:lpstr>
      <vt:lpstr>Downloading and  installing Logstash</vt:lpstr>
      <vt:lpstr>Installing on Windows</vt:lpstr>
      <vt:lpstr>Installing on Linux</vt:lpstr>
      <vt:lpstr>Running Logstash</vt:lpstr>
      <vt:lpstr>Running Logstash</vt:lpstr>
      <vt:lpstr>The Logstash architecture</vt:lpstr>
      <vt:lpstr>The Logstash architecture</vt:lpstr>
      <vt:lpstr>The Logstash architecture</vt:lpstr>
      <vt:lpstr>The Logstash architecture</vt:lpstr>
      <vt:lpstr>The Logstash architecture</vt:lpstr>
      <vt:lpstr>Overview of Logstash plugins</vt:lpstr>
      <vt:lpstr>Overview of Logstash plugins</vt:lpstr>
      <vt:lpstr>Installing or updating plugins</vt:lpstr>
      <vt:lpstr>Installing or updating plugins</vt:lpstr>
      <vt:lpstr>Input plugins</vt:lpstr>
      <vt:lpstr>Output plugins</vt:lpstr>
      <vt:lpstr>Filter plugins</vt:lpstr>
      <vt:lpstr>Codec plugins</vt:lpstr>
      <vt:lpstr>Exploring input plugins</vt:lpstr>
      <vt:lpstr>PowerPoint Presentation</vt:lpstr>
      <vt:lpstr>Exploring input plugins</vt:lpstr>
      <vt:lpstr>Beats</vt:lpstr>
      <vt:lpstr>Beats</vt:lpstr>
      <vt:lpstr>Beats</vt:lpstr>
      <vt:lpstr>Beats</vt:lpstr>
      <vt:lpstr>JDBC</vt:lpstr>
      <vt:lpstr>JDBC</vt:lpstr>
      <vt:lpstr>IMAP</vt:lpstr>
      <vt:lpstr>IMAP</vt:lpstr>
      <vt:lpstr>Output plugins</vt:lpstr>
      <vt:lpstr>Elasticsearch</vt:lpstr>
      <vt:lpstr>Elasticsearch</vt:lpstr>
      <vt:lpstr>Elasticsearch</vt:lpstr>
      <vt:lpstr>CSV</vt:lpstr>
      <vt:lpstr>CSV</vt:lpstr>
      <vt:lpstr>Kafka</vt:lpstr>
      <vt:lpstr>Kafka</vt:lpstr>
      <vt:lpstr>PagerDuty</vt:lpstr>
      <vt:lpstr>PagerDuty</vt:lpstr>
      <vt:lpstr>JSON</vt:lpstr>
      <vt:lpstr>JSON</vt:lpstr>
      <vt:lpstr>Rubydebug</vt:lpstr>
      <vt:lpstr>Filter Plugins: Ingest node</vt:lpstr>
      <vt:lpstr>Ingest node</vt:lpstr>
      <vt:lpstr>Ingest node</vt:lpstr>
      <vt:lpstr>Defining a pipeline</vt:lpstr>
      <vt:lpstr>Defining a pipeline</vt:lpstr>
      <vt:lpstr>PowerPoint Presentation</vt:lpstr>
      <vt:lpstr>Defining a pipeline</vt:lpstr>
      <vt:lpstr>Defining a pipeline</vt:lpstr>
      <vt:lpstr>PowerPoint Presentation</vt:lpstr>
      <vt:lpstr>Get pipeline API</vt:lpstr>
      <vt:lpstr>Get pipeline API</vt:lpstr>
      <vt:lpstr>Delete pipeline API</vt:lpstr>
      <vt:lpstr>Summary</vt:lpstr>
      <vt:lpstr>Summary</vt:lpstr>
      <vt:lpstr>COMPLETE LAB 5</vt:lpstr>
      <vt:lpstr>6. Building Data Pipelines  with Logstash</vt:lpstr>
      <vt:lpstr>Building Data Pipelines with Logstash</vt:lpstr>
      <vt:lpstr>Parsing and enriching logs using Logstash</vt:lpstr>
      <vt:lpstr>Parsing and enriching logs using Logstash</vt:lpstr>
      <vt:lpstr>Filter plugins</vt:lpstr>
      <vt:lpstr>CSV filter</vt:lpstr>
      <vt:lpstr>PowerPoint Presentation</vt:lpstr>
      <vt:lpstr>Mutate filter</vt:lpstr>
      <vt:lpstr>Grok filter</vt:lpstr>
      <vt:lpstr>Grok filter</vt:lpstr>
      <vt:lpstr>Grok filter</vt:lpstr>
      <vt:lpstr>Grok filter</vt:lpstr>
      <vt:lpstr>Grok filter</vt:lpstr>
      <vt:lpstr>Grok filter</vt:lpstr>
      <vt:lpstr>Date filter</vt:lpstr>
      <vt:lpstr>Date filter</vt:lpstr>
      <vt:lpstr>Date filter</vt:lpstr>
      <vt:lpstr>Geoip filter</vt:lpstr>
      <vt:lpstr>Geoip filter</vt:lpstr>
      <vt:lpstr>Useragent filter</vt:lpstr>
      <vt:lpstr>Introducing Beats</vt:lpstr>
      <vt:lpstr>PowerPoint Presentation</vt:lpstr>
      <vt:lpstr>Beats by Elastic.co</vt:lpstr>
      <vt:lpstr>Community Beats</vt:lpstr>
      <vt:lpstr>Logstash versus Beats</vt:lpstr>
      <vt:lpstr>Filebeat</vt:lpstr>
      <vt:lpstr>Downloading and installing Filebeat</vt:lpstr>
      <vt:lpstr>Installing on Windows</vt:lpstr>
      <vt:lpstr>Installing on Windows</vt:lpstr>
      <vt:lpstr>Installing on Linux</vt:lpstr>
      <vt:lpstr>Installing on Linux</vt:lpstr>
      <vt:lpstr>Architecture</vt:lpstr>
      <vt:lpstr>PowerPoint Presentation</vt:lpstr>
      <vt:lpstr>Configuring Filebeat</vt:lpstr>
      <vt:lpstr>Configuring Filebeat</vt:lpstr>
      <vt:lpstr>Configuring Filebeat</vt:lpstr>
      <vt:lpstr>Configuring Filebeat</vt:lpstr>
      <vt:lpstr>Filebeat inputs</vt:lpstr>
      <vt:lpstr>Filebeat general/global options</vt:lpstr>
      <vt:lpstr>Filebeat general/global options</vt:lpstr>
      <vt:lpstr>Filebeat general/global options</vt:lpstr>
      <vt:lpstr>Filebeat general/global options</vt:lpstr>
      <vt:lpstr>Output configuration</vt:lpstr>
      <vt:lpstr>Output configuration</vt:lpstr>
      <vt:lpstr>Output configuration</vt:lpstr>
      <vt:lpstr>Output configuration</vt:lpstr>
      <vt:lpstr>Output configuration</vt:lpstr>
      <vt:lpstr>Output configuration</vt:lpstr>
      <vt:lpstr>Logging</vt:lpstr>
      <vt:lpstr>Filebeat modules</vt:lpstr>
      <vt:lpstr>Filebeat modules</vt:lpstr>
      <vt:lpstr>Filebeat modules</vt:lpstr>
      <vt:lpstr>Filebeat modules</vt:lpstr>
      <vt:lpstr>Filebeat modules</vt:lpstr>
      <vt:lpstr>Filebeat modules</vt:lpstr>
      <vt:lpstr>Filebeat modules</vt:lpstr>
      <vt:lpstr>Filebeat modules</vt:lpstr>
      <vt:lpstr>Summary</vt:lpstr>
      <vt:lpstr>COMPLETE LAB 6</vt:lpstr>
      <vt:lpstr>7. Visualizing Data with  Kibana</vt:lpstr>
      <vt:lpstr>Visualizing Data with Kibana</vt:lpstr>
      <vt:lpstr>Downloading and installing Kibana</vt:lpstr>
      <vt:lpstr>Installing on Windows</vt:lpstr>
      <vt:lpstr>Installing on Linux</vt:lpstr>
      <vt:lpstr>Downloading and installing Kibana</vt:lpstr>
      <vt:lpstr>PowerPoint Presentation</vt:lpstr>
      <vt:lpstr>Configuring Kibana</vt:lpstr>
      <vt:lpstr>Preparing data</vt:lpstr>
      <vt:lpstr>Preparing data</vt:lpstr>
      <vt:lpstr>Preparing data</vt:lpstr>
      <vt:lpstr>PowerPoint Presentation</vt:lpstr>
      <vt:lpstr>Kibana UI</vt:lpstr>
      <vt:lpstr>Configuring the index pattern</vt:lpstr>
      <vt:lpstr>Discover app</vt:lpstr>
      <vt:lpstr>Discover app</vt:lpstr>
      <vt:lpstr>PowerPoint Presentation</vt:lpstr>
      <vt:lpstr>Discover</vt:lpstr>
      <vt:lpstr>Discover</vt:lpstr>
      <vt:lpstr>Elasticsearch query string/Lucene query</vt:lpstr>
      <vt:lpstr>Elasticsearch query string/Lucene query</vt:lpstr>
      <vt:lpstr>Elasticsearch query string/Lucene query</vt:lpstr>
      <vt:lpstr>KQL</vt:lpstr>
      <vt:lpstr>PowerPoint Presentation</vt:lpstr>
      <vt:lpstr>KQL</vt:lpstr>
      <vt:lpstr>KQL</vt:lpstr>
      <vt:lpstr>KQL</vt:lpstr>
      <vt:lpstr>PowerPoint Presentation</vt:lpstr>
      <vt:lpstr>Creating a visualization</vt:lpstr>
      <vt:lpstr>The Visualize Interface looks as follows:</vt:lpstr>
      <vt:lpstr>Visualization types</vt:lpstr>
      <vt:lpstr>Measures and dimensions</vt:lpstr>
      <vt:lpstr>Web traffic originating from different countries</vt:lpstr>
      <vt:lpstr>Dashboards</vt:lpstr>
      <vt:lpstr>Timelion expressions</vt:lpstr>
      <vt:lpstr>PowerPoint Presentation</vt:lpstr>
      <vt:lpstr>Timelion expressions</vt:lpstr>
      <vt:lpstr>PowerPoint Presentation</vt:lpstr>
      <vt:lpstr>Using plugins</vt:lpstr>
      <vt:lpstr>Installing plugins</vt:lpstr>
      <vt:lpstr>Installing plugins</vt:lpstr>
      <vt:lpstr>Removing plugins</vt:lpstr>
      <vt:lpstr>Summary</vt:lpstr>
      <vt:lpstr>COMPLETE LAB 7</vt:lpstr>
      <vt:lpstr>8. Elastic X-Pack</vt:lpstr>
      <vt:lpstr>Elastic X-Pack</vt:lpstr>
      <vt:lpstr>Installing Elasticsearch and Kibana with X-Pack</vt:lpstr>
      <vt:lpstr>Installation</vt:lpstr>
      <vt:lpstr>Installation</vt:lpstr>
      <vt:lpstr>Installation</vt:lpstr>
      <vt:lpstr>Installation</vt:lpstr>
      <vt:lpstr>PowerPoint Presentation</vt:lpstr>
      <vt:lpstr>Activating X-Pack trial account</vt:lpstr>
      <vt:lpstr>Installation</vt:lpstr>
      <vt:lpstr>Installation</vt:lpstr>
      <vt:lpstr>Installation</vt:lpstr>
      <vt:lpstr>Installation</vt:lpstr>
      <vt:lpstr>Generating passwords for default users</vt:lpstr>
      <vt:lpstr>Generating passwords for default users</vt:lpstr>
      <vt:lpstr>Generating passwords for default users</vt:lpstr>
      <vt:lpstr>Generating passwords for default users</vt:lpstr>
      <vt:lpstr>Generating passwords for default users</vt:lpstr>
      <vt:lpstr>Configuring X-Pack</vt:lpstr>
      <vt:lpstr>Configuring X-Pack</vt:lpstr>
      <vt:lpstr>Securing Elasticsearch and Kibana</vt:lpstr>
      <vt:lpstr>User authentication</vt:lpstr>
      <vt:lpstr>PowerPoint Presentation</vt:lpstr>
      <vt:lpstr>User authorization</vt:lpstr>
      <vt:lpstr>PowerPoint Presentation</vt:lpstr>
      <vt:lpstr>Security in action</vt:lpstr>
      <vt:lpstr>Security in action</vt:lpstr>
      <vt:lpstr>Security in action</vt:lpstr>
      <vt:lpstr>Creating a new user</vt:lpstr>
      <vt:lpstr>Creating a new user</vt:lpstr>
      <vt:lpstr>Creating a new user</vt:lpstr>
      <vt:lpstr>Creating a new user</vt:lpstr>
      <vt:lpstr>Deleting a user</vt:lpstr>
      <vt:lpstr>Changing the password</vt:lpstr>
      <vt:lpstr>Creating a new role</vt:lpstr>
      <vt:lpstr>PowerPoint Presentation</vt:lpstr>
      <vt:lpstr>Creating a new user</vt:lpstr>
      <vt:lpstr>Creating a new user</vt:lpstr>
      <vt:lpstr>PowerPoint Presentation</vt:lpstr>
      <vt:lpstr>Deleting or editing a role</vt:lpstr>
      <vt:lpstr>Deleting or editing a role</vt:lpstr>
      <vt:lpstr>Document-level security or field-level security</vt:lpstr>
      <vt:lpstr>PowerPoint Presentation</vt:lpstr>
      <vt:lpstr>Document-level security or field-level security</vt:lpstr>
      <vt:lpstr>PowerPoint Presentation</vt:lpstr>
      <vt:lpstr>Document-level security or field-level security</vt:lpstr>
      <vt:lpstr>Document-level security or field-level security</vt:lpstr>
      <vt:lpstr>X-Pack security APIs</vt:lpstr>
      <vt:lpstr>User Management APIs</vt:lpstr>
      <vt:lpstr>User Management APIs</vt:lpstr>
      <vt:lpstr>User Management APIs</vt:lpstr>
      <vt:lpstr>Role Management APIs</vt:lpstr>
      <vt:lpstr>Role Management APIs</vt:lpstr>
      <vt:lpstr>Role Management APIs</vt:lpstr>
      <vt:lpstr>Role Management APIs</vt:lpstr>
      <vt:lpstr>Monitoring Elasticsearch</vt:lpstr>
      <vt:lpstr>PowerPoint Presentation</vt:lpstr>
      <vt:lpstr>Monitoring Elasticsearch</vt:lpstr>
      <vt:lpstr>Monitoring UI</vt:lpstr>
      <vt:lpstr>PowerPoint Presentation</vt:lpstr>
      <vt:lpstr>Monitoring UI</vt:lpstr>
      <vt:lpstr>Elasticsearch metrics</vt:lpstr>
      <vt:lpstr>Overview tab</vt:lpstr>
      <vt:lpstr>PowerPoint Presentation</vt:lpstr>
      <vt:lpstr>Nodes tab</vt:lpstr>
      <vt:lpstr>PowerPoint Presentation</vt:lpstr>
      <vt:lpstr>PowerPoint Presentation</vt:lpstr>
      <vt:lpstr>The Indices tab</vt:lpstr>
      <vt:lpstr>PowerPoint Presentation</vt:lpstr>
      <vt:lpstr>PowerPoint Presentation</vt:lpstr>
      <vt:lpstr>Alerting</vt:lpstr>
      <vt:lpstr>Anatomy of a watch</vt:lpstr>
      <vt:lpstr>Anatomy of a watch</vt:lpstr>
      <vt:lpstr>Anatomy of a watch</vt:lpstr>
      <vt:lpstr>Anatomy of a watch</vt:lpstr>
      <vt:lpstr>Anatomy of a watch</vt:lpstr>
      <vt:lpstr>Anatomy of a watch</vt:lpstr>
      <vt:lpstr>Anatomy of a watch</vt:lpstr>
      <vt:lpstr>Anatomy of a watch</vt:lpstr>
      <vt:lpstr>Anatomy of a watch</vt:lpstr>
      <vt:lpstr>Alerting in action</vt:lpstr>
      <vt:lpstr>Creating a new alert</vt:lpstr>
      <vt:lpstr>Threshold Alert</vt:lpstr>
      <vt:lpstr>Threshold Alert</vt:lpstr>
      <vt:lpstr>Threshold Alert</vt:lpstr>
      <vt:lpstr>Creating a new alert</vt:lpstr>
      <vt:lpstr>Advanced Watch</vt:lpstr>
      <vt:lpstr>Advanced Watch</vt:lpstr>
      <vt:lpstr>Deleting/deactivating/editing a watch</vt:lpstr>
      <vt:lpstr>PowerPoint Presentation</vt:lpstr>
      <vt:lpstr>Summary</vt:lpstr>
      <vt:lpstr>COMPLETE LAB 8</vt:lpstr>
      <vt:lpstr>9. Running Elastic Stack  in Production</vt:lpstr>
      <vt:lpstr>Running Elastic Stack in Production</vt:lpstr>
      <vt:lpstr>Hosting Elastic Stack on a managed cloud</vt:lpstr>
      <vt:lpstr>Getting up and running on Elastic Cloud</vt:lpstr>
      <vt:lpstr>PowerPoint Presentation</vt:lpstr>
      <vt:lpstr>Getting up and running on Elastic Cloud</vt:lpstr>
      <vt:lpstr>Using Kibana</vt:lpstr>
      <vt:lpstr>Overriding configuration</vt:lpstr>
      <vt:lpstr>Recovering from a snapshot</vt:lpstr>
      <vt:lpstr>PowerPoint Presentation</vt:lpstr>
      <vt:lpstr>Hosting Elastic Stack on your own</vt:lpstr>
      <vt:lpstr>Selecting hardware</vt:lpstr>
      <vt:lpstr>Selecting an operating system</vt:lpstr>
      <vt:lpstr>Configuring Elasticsearch nodes</vt:lpstr>
      <vt:lpstr>Managing and monitoring Elasticsearch</vt:lpstr>
      <vt:lpstr>Running in Docker containers</vt:lpstr>
      <vt:lpstr>Running in Docker containers</vt:lpstr>
      <vt:lpstr>Special considerations while deploying to a cloud</vt:lpstr>
      <vt:lpstr>Installing the S3 repository plugin</vt:lpstr>
      <vt:lpstr>Installing the S3 repository plugin</vt:lpstr>
      <vt:lpstr>Setting up periodic snapshots</vt:lpstr>
      <vt:lpstr>Backing up and restoring</vt:lpstr>
      <vt:lpstr>Setting up a repository for snapshots</vt:lpstr>
      <vt:lpstr>Cloud or distributed filesystems</vt:lpstr>
      <vt:lpstr>Taking snapshots</vt:lpstr>
      <vt:lpstr>Taking snapshots</vt:lpstr>
      <vt:lpstr>Restoring a specific snapshot</vt:lpstr>
      <vt:lpstr>Setting up index aliases</vt:lpstr>
      <vt:lpstr>Understanding index aliases</vt:lpstr>
      <vt:lpstr>Understanding index aliases</vt:lpstr>
      <vt:lpstr>Understanding index aliases</vt:lpstr>
      <vt:lpstr>How index aliases can help</vt:lpstr>
      <vt:lpstr>Setting up index templates</vt:lpstr>
      <vt:lpstr>PowerPoint Presentation</vt:lpstr>
      <vt:lpstr>Creating indexes on the fly</vt:lpstr>
      <vt:lpstr>Modeling time series data</vt:lpstr>
      <vt:lpstr>Scaling the index with unpredictable volume over time</vt:lpstr>
      <vt:lpstr>Changing the mapping over time</vt:lpstr>
      <vt:lpstr>Automatically deleting older documents</vt:lpstr>
      <vt:lpstr>How index-per-timeframe solves these issues</vt:lpstr>
      <vt:lpstr>Summary</vt:lpstr>
      <vt:lpstr>COMPLETE LAB 9</vt:lpstr>
      <vt:lpstr>10. Building a Sensor Data  Analytics Application</vt:lpstr>
      <vt:lpstr>Building a Sensor Data Analytics Application</vt:lpstr>
      <vt:lpstr>Introduction to the application</vt:lpstr>
      <vt:lpstr>PowerPoint Presentation</vt:lpstr>
      <vt:lpstr>Understanding the sensor-generated data</vt:lpstr>
      <vt:lpstr>Understanding the sensor metadata</vt:lpstr>
      <vt:lpstr>Understanding the sensor metadata</vt:lpstr>
      <vt:lpstr>Understanding the sensor metadata</vt:lpstr>
      <vt:lpstr>Understanding the sensor metadata</vt:lpstr>
      <vt:lpstr>Understanding the sensor metadata</vt:lpstr>
      <vt:lpstr>Understanding the sensor metadata</vt:lpstr>
      <vt:lpstr>Modeling data in Elasticsearch</vt:lpstr>
      <vt:lpstr>Defining an index template</vt:lpstr>
      <vt:lpstr>Understanding the mapping</vt:lpstr>
      <vt:lpstr>Setting up the metadata databases</vt:lpstr>
      <vt:lpstr>Setting up the metadata databases</vt:lpstr>
      <vt:lpstr>Setting up the metadata databases</vt:lpstr>
      <vt:lpstr>Building the Logstash data pipeline</vt:lpstr>
      <vt:lpstr>Accepting JSON requests over the web</vt:lpstr>
      <vt:lpstr>Accepting JSON requests over the web</vt:lpstr>
      <vt:lpstr>Accepting JSON requests over the web</vt:lpstr>
      <vt:lpstr>Enriching the JSON with the metadata</vt:lpstr>
      <vt:lpstr>The jdbc_streaming plugin</vt:lpstr>
      <vt:lpstr>The jdbc_streaming plugin</vt:lpstr>
      <vt:lpstr>The mutate plugin</vt:lpstr>
      <vt:lpstr>The mutate plugin</vt:lpstr>
      <vt:lpstr>Moving the looked-up fields that are  under lookupResult directly in JSON</vt:lpstr>
      <vt:lpstr>The mutate plugin</vt:lpstr>
      <vt:lpstr>Removing the unnecessary fields</vt:lpstr>
      <vt:lpstr>Store the resulting documents in Elasticsearch</vt:lpstr>
      <vt:lpstr>Store the resulting documents in Elasticsearch</vt:lpstr>
      <vt:lpstr>Sending data to Logstash over HTTP</vt:lpstr>
      <vt:lpstr>Sending data to Logstash over HTTP</vt:lpstr>
      <vt:lpstr>Visualizing the data in Kibana</vt:lpstr>
      <vt:lpstr>Setting up an index pattern in Kibana</vt:lpstr>
      <vt:lpstr>Setting up an index pattern in Kibana</vt:lpstr>
      <vt:lpstr>Setting up an index pattern in Kibana</vt:lpstr>
      <vt:lpstr>Building visualizations</vt:lpstr>
      <vt:lpstr>How does the average temperature change over time?</vt:lpstr>
      <vt:lpstr>How does the average humidity change over time?</vt:lpstr>
      <vt:lpstr>How do temperature and humidity change  at each location over time?</vt:lpstr>
      <vt:lpstr>Can I visualize temperature and humidity over a map?</vt:lpstr>
      <vt:lpstr>How are the sensors distributed across departments?</vt:lpstr>
      <vt:lpstr>Creating a dashboard</vt:lpstr>
      <vt:lpstr>Creating a dashboard</vt:lpstr>
      <vt:lpstr>Creating a dashboard</vt:lpstr>
      <vt:lpstr>Summary</vt:lpstr>
      <vt:lpstr>COMPLETE LAB 10</vt:lpstr>
      <vt:lpstr>11. Monitoring Server  Infrastructure</vt:lpstr>
      <vt:lpstr>Monitoring Server Infrastructure</vt:lpstr>
      <vt:lpstr>Metricbeat</vt:lpstr>
      <vt:lpstr>Downloading and installing Metricbeat</vt:lpstr>
      <vt:lpstr>Installing on Windows</vt:lpstr>
      <vt:lpstr>Installing on Windows</vt:lpstr>
      <vt:lpstr>Installing on Linux</vt:lpstr>
      <vt:lpstr>Architecture</vt:lpstr>
      <vt:lpstr>Architecture</vt:lpstr>
      <vt:lpstr>Event structure</vt:lpstr>
      <vt:lpstr>Event structure</vt:lpstr>
      <vt:lpstr>Event structure</vt:lpstr>
      <vt:lpstr>Configuring Metricbeat</vt:lpstr>
      <vt:lpstr>Module configuration</vt:lpstr>
      <vt:lpstr>Enabling module configs in the modules.d directory</vt:lpstr>
      <vt:lpstr>Enabling module configs in the modules.d directory</vt:lpstr>
      <vt:lpstr>Enabling module configs in the modules.d directory</vt:lpstr>
      <vt:lpstr>Enabling module configs in the modules.d directory</vt:lpstr>
      <vt:lpstr>Enabling module configs in the metricbeat.yml file</vt:lpstr>
      <vt:lpstr>General settings</vt:lpstr>
      <vt:lpstr>General settings</vt:lpstr>
      <vt:lpstr>Output configuration</vt:lpstr>
      <vt:lpstr>Output configuration</vt:lpstr>
      <vt:lpstr>Output configuration</vt:lpstr>
      <vt:lpstr>Output configuration</vt:lpstr>
      <vt:lpstr>Output configuration</vt:lpstr>
      <vt:lpstr>Output configuration</vt:lpstr>
      <vt:lpstr>Output configuration</vt:lpstr>
      <vt:lpstr>Output configuration</vt:lpstr>
      <vt:lpstr>Logging</vt:lpstr>
      <vt:lpstr>Capturing system metrics</vt:lpstr>
      <vt:lpstr>Running Metricbeat with the system module</vt:lpstr>
      <vt:lpstr>Running Metricbeat with the system module</vt:lpstr>
      <vt:lpstr>Running Metricbeat with the system module</vt:lpstr>
      <vt:lpstr>Running Metricbeat with the system module</vt:lpstr>
      <vt:lpstr>Running Metricbeat with the system module</vt:lpstr>
      <vt:lpstr>Specifying aliases</vt:lpstr>
      <vt:lpstr>PowerPoint Presentation</vt:lpstr>
      <vt:lpstr>Specifying aliases</vt:lpstr>
      <vt:lpstr>Specifying aliases</vt:lpstr>
      <vt:lpstr>Specifying aliases</vt:lpstr>
      <vt:lpstr>Visualizing system metrics using Kibana</vt:lpstr>
      <vt:lpstr>Visualizing system metrics using Kibana</vt:lpstr>
      <vt:lpstr>PowerPoint Presentation</vt:lpstr>
      <vt:lpstr>PowerPoint Presentation</vt:lpstr>
      <vt:lpstr>Visualizing system metrics using Kibana</vt:lpstr>
      <vt:lpstr>Deployment architecture</vt:lpstr>
      <vt:lpstr>Summary</vt:lpstr>
      <vt:lpstr>COMPLETE LAB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Owner</dc:creator>
  <cp:lastModifiedBy>Michael Fenick</cp:lastModifiedBy>
  <cp:revision>44</cp:revision>
  <dcterms:created xsi:type="dcterms:W3CDTF">2022-05-31T19:13:01Z</dcterms:created>
  <dcterms:modified xsi:type="dcterms:W3CDTF">2022-06-05T21:29:04Z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2022-05-31T00:00:00Z</vt:filetime>
  </property>
</Properties>
</file>